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7"/>
  </p:notesMasterIdLst>
  <p:sldIdLst>
    <p:sldId id="256" r:id="rId3"/>
    <p:sldId id="257" r:id="rId4"/>
    <p:sldId id="264" r:id="rId5"/>
    <p:sldId id="269" r:id="rId6"/>
    <p:sldId id="265" r:id="rId7"/>
    <p:sldId id="259" r:id="rId8"/>
    <p:sldId id="270" r:id="rId9"/>
    <p:sldId id="271" r:id="rId10"/>
    <p:sldId id="272" r:id="rId11"/>
    <p:sldId id="273" r:id="rId12"/>
    <p:sldId id="274" r:id="rId13"/>
    <p:sldId id="275" r:id="rId14"/>
    <p:sldId id="276" r:id="rId15"/>
    <p:sldId id="262"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AC8E4"/>
    <a:srgbClr val="000000"/>
    <a:srgbClr val="120C54"/>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2" autoAdjust="0"/>
    <p:restoredTop sz="94551"/>
  </p:normalViewPr>
  <p:slideViewPr>
    <p:cSldViewPr snapToGrid="0" snapToObjects="1">
      <p:cViewPr varScale="1">
        <p:scale>
          <a:sx n="37" d="100"/>
          <a:sy n="37" d="100"/>
        </p:scale>
        <p:origin x="2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498024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75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28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63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F97A45-3BE6-43A0-AECE-6DAA6B35BF24}" type="datetimeFigureOut">
              <a:rPr lang="en-US" smtClean="0"/>
              <a:t>3/24/2018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1943627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F97A45-3BE6-43A0-AECE-6DAA6B35BF24}" type="datetimeFigureOut">
              <a:rPr lang="en-US" smtClean="0"/>
              <a:t>3/24/2018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288202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3F97A45-3BE6-43A0-AECE-6DAA6B35BF24}" type="datetimeFigureOut">
              <a:rPr lang="en-US" smtClean="0"/>
              <a:t>3/24/2018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787087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0" y="3651250"/>
            <a:ext cx="10363200" cy="87026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400" y="3651250"/>
            <a:ext cx="10363200" cy="87026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F97A45-3BE6-43A0-AECE-6DAA6B35BF24}" type="datetimeFigureOut">
              <a:rPr lang="en-US" smtClean="0"/>
              <a:t>3/24/2018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536557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F97A45-3BE6-43A0-AECE-6DAA6B35BF24}" type="datetimeFigureOut">
              <a:rPr lang="en-US" smtClean="0"/>
              <a:t>3/24/2018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616381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F97A45-3BE6-43A0-AECE-6DAA6B35BF24}" type="datetimeFigureOut">
              <a:rPr lang="en-US" smtClean="0"/>
              <a:t>3/24/2018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77301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97A45-3BE6-43A0-AECE-6DAA6B35BF24}" type="datetimeFigureOut">
              <a:rPr lang="en-US" smtClean="0"/>
              <a:t>3/24/2018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827593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Edit Master text styles</a:t>
            </a:r>
          </a:p>
        </p:txBody>
      </p:sp>
      <p:sp>
        <p:nvSpPr>
          <p:cNvPr id="5" name="Date Placeholder 4"/>
          <p:cNvSpPr>
            <a:spLocks noGrp="1"/>
          </p:cNvSpPr>
          <p:nvPr>
            <p:ph type="dt" sz="half" idx="10"/>
          </p:nvPr>
        </p:nvSpPr>
        <p:spPr/>
        <p:txBody>
          <a:bodyPr/>
          <a:lstStyle/>
          <a:p>
            <a:fld id="{63F97A45-3BE6-43A0-AECE-6DAA6B35BF24}" type="datetimeFigureOut">
              <a:rPr lang="en-US" smtClean="0"/>
              <a:t>3/24/2018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372636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Edit Master text styles</a:t>
            </a:r>
          </a:p>
        </p:txBody>
      </p:sp>
      <p:sp>
        <p:nvSpPr>
          <p:cNvPr id="5" name="Date Placeholder 4"/>
          <p:cNvSpPr>
            <a:spLocks noGrp="1"/>
          </p:cNvSpPr>
          <p:nvPr>
            <p:ph type="dt" sz="half" idx="10"/>
          </p:nvPr>
        </p:nvSpPr>
        <p:spPr/>
        <p:txBody>
          <a:bodyPr/>
          <a:lstStyle/>
          <a:p>
            <a:fld id="{63F97A45-3BE6-43A0-AECE-6DAA6B35BF24}" type="datetimeFigureOut">
              <a:rPr lang="en-US" smtClean="0"/>
              <a:t>3/24/2018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24326225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F97A45-3BE6-43A0-AECE-6DAA6B35BF24}" type="datetimeFigureOut">
              <a:rPr lang="en-US" smtClean="0"/>
              <a:t>3/24/2018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287304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F97A45-3BE6-43A0-AECE-6DAA6B35BF24}" type="datetimeFigureOut">
              <a:rPr lang="en-US" smtClean="0"/>
              <a:t>3/24/2018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190B9-DA7B-438C-B631-34C6A101351F}" type="slidenum">
              <a:rPr lang="en-US" smtClean="0"/>
              <a:t>‹#›</a:t>
            </a:fld>
            <a:endParaRPr lang="en-US"/>
          </a:p>
        </p:txBody>
      </p:sp>
    </p:spTree>
    <p:extLst>
      <p:ext uri="{BB962C8B-B14F-4D97-AF65-F5344CB8AC3E}">
        <p14:creationId xmlns:p14="http://schemas.microsoft.com/office/powerpoint/2010/main" val="3083184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lgn="ctr">
              <a:defRPr sz="8400">
                <a:solidFill>
                  <a:srgbClr val="000000"/>
                </a:solidFill>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1pPr>
      <a:lvl2pPr marL="0" marR="0" indent="228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2pPr>
      <a:lvl3pPr marL="0" marR="0" indent="457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3pPr>
      <a:lvl4pPr marL="0" marR="0" indent="685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4pPr>
      <a:lvl5pPr marL="0" marR="0" indent="9144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5pPr>
      <a:lvl6pPr marL="0" marR="0" indent="11430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6pPr>
      <a:lvl7pPr marL="0" marR="0" indent="1371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7pPr>
      <a:lvl8pPr marL="0" marR="0" indent="1600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8pPr>
      <a:lvl9pPr marL="0" marR="0" indent="1828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63F97A45-3BE6-43A0-AECE-6DAA6B35BF24}" type="datetimeFigureOut">
              <a:rPr lang="en-US" smtClean="0"/>
              <a:t>3/24/2018</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B5A190B9-DA7B-438C-B631-34C6A101351F}" type="slidenum">
              <a:rPr lang="en-US" smtClean="0"/>
              <a:t>‹#›</a:t>
            </a:fld>
            <a:endParaRPr lang="en-US"/>
          </a:p>
        </p:txBody>
      </p:sp>
    </p:spTree>
    <p:extLst>
      <p:ext uri="{BB962C8B-B14F-4D97-AF65-F5344CB8AC3E}">
        <p14:creationId xmlns:p14="http://schemas.microsoft.com/office/powerpoint/2010/main" val="39044284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github.com/CheersMeMe/CheersMeMe" TargetMode="Externa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1.png"/><Relationship Id="rId7"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8.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8.xml"/><Relationship Id="rId1" Type="http://schemas.openxmlformats.org/officeDocument/2006/relationships/slideLayout" Target="../slideLayouts/slideLayout14.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7.tiff"/><Relationship Id="rId11" Type="http://schemas.openxmlformats.org/officeDocument/2006/relationships/image" Target="../media/image7.tiff"/><Relationship Id="rId5" Type="http://schemas.openxmlformats.org/officeDocument/2006/relationships/image" Target="../media/image16.tiff"/><Relationship Id="rId10" Type="http://schemas.openxmlformats.org/officeDocument/2006/relationships/image" Target="../media/image6.tiff"/><Relationship Id="rId4" Type="http://schemas.openxmlformats.org/officeDocument/2006/relationships/image" Target="../media/image3.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slide" Target="slide13.xml"/><Relationship Id="rId5" Type="http://schemas.openxmlformats.org/officeDocument/2006/relationships/slide" Target="slide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slide" Target="slide8.xml"/><Relationship Id="rId1" Type="http://schemas.openxmlformats.org/officeDocument/2006/relationships/slideLayout" Target="../slideLayouts/slideLayout13.xml"/><Relationship Id="rId6" Type="http://schemas.openxmlformats.org/officeDocument/2006/relationships/slide" Target="slide10.xml"/><Relationship Id="rId5" Type="http://schemas.openxmlformats.org/officeDocument/2006/relationships/image" Target="../media/image12.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ConnectGauteng-PresentationBackground-1920x1080.jpg" descr="ConnectGauteng-PresentationBackground-1920x1080.jpg"/>
          <p:cNvPicPr>
            <a:picLocks noChangeAspect="1"/>
          </p:cNvPicPr>
          <p:nvPr/>
        </p:nvPicPr>
        <p:blipFill>
          <a:blip r:embed="rId2">
            <a:extLst/>
          </a:blip>
          <a:srcRect t="10122" b="13654"/>
          <a:stretch>
            <a:fillRect/>
          </a:stretch>
        </p:blipFill>
        <p:spPr>
          <a:xfrm>
            <a:off x="-1" y="13124"/>
            <a:ext cx="24384001" cy="13730586"/>
          </a:xfrm>
          <a:prstGeom prst="rect">
            <a:avLst/>
          </a:prstGeom>
          <a:ln w="12700">
            <a:miter lim="400000"/>
          </a:ln>
        </p:spPr>
      </p:pic>
      <p:sp>
        <p:nvSpPr>
          <p:cNvPr id="11"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2839674" y="5812970"/>
            <a:ext cx="12086137" cy="562410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r>
              <a:rPr lang="en-US" b="1" dirty="0" smtClean="0"/>
              <a:t>1.INGABIRE MUGENZI Mireille</a:t>
            </a:r>
            <a:endParaRPr lang="en-US" b="1" dirty="0"/>
          </a:p>
          <a:p>
            <a:r>
              <a:rPr lang="en-US" b="1" dirty="0" smtClean="0"/>
              <a:t>2.GASOMINALI Olivier</a:t>
            </a:r>
            <a:endParaRPr lang="en-US" b="1" dirty="0"/>
          </a:p>
          <a:p>
            <a:r>
              <a:rPr lang="en-US" b="1" dirty="0" smtClean="0"/>
              <a:t>3.NIYOMUGABO Olivier</a:t>
            </a:r>
          </a:p>
          <a:p>
            <a:r>
              <a:rPr lang="en-US" b="1" dirty="0" smtClean="0"/>
              <a:t>4.UWANYAGASANI Jerome</a:t>
            </a:r>
            <a:endParaRPr lang="en-US" b="1" dirty="0"/>
          </a:p>
          <a:p>
            <a:r>
              <a:rPr lang="en-US" b="1" dirty="0" smtClean="0"/>
              <a:t>5.UWISIBO Jean Tresor</a:t>
            </a:r>
          </a:p>
          <a:p>
            <a:r>
              <a:rPr lang="en-US" b="1" dirty="0" smtClean="0"/>
              <a:t>6.HABIMANA Janvier</a:t>
            </a:r>
            <a:endParaRPr b="1" dirty="0"/>
          </a:p>
        </p:txBody>
      </p:sp>
      <p:sp>
        <p:nvSpPr>
          <p:cNvPr id="3" name="TextBox 2"/>
          <p:cNvSpPr txBox="1"/>
          <p:nvPr/>
        </p:nvSpPr>
        <p:spPr>
          <a:xfrm>
            <a:off x="-566058" y="3783597"/>
            <a:ext cx="997131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i="1" dirty="0" smtClean="0">
                <a:solidFill>
                  <a:schemeClr val="bg1"/>
                </a:solidFill>
                <a:latin typeface="Open Sans" charset="0"/>
                <a:ea typeface="Open Sans" charset="0"/>
                <a:cs typeface="Open Sans" charset="0"/>
              </a:rPr>
              <a:t>GROUP NAME: Cheeris</a:t>
            </a:r>
            <a:endParaRPr kumimoji="0" lang="en-US" sz="5400" b="1" i="1" u="none" strike="noStrike" cap="none" spc="0" normalizeH="0" baseline="0" dirty="0">
              <a:ln>
                <a:noFill/>
              </a:ln>
              <a:solidFill>
                <a:schemeClr val="bg1"/>
              </a:solidFill>
              <a:effectLst/>
              <a:uFillTx/>
              <a:latin typeface="Open Sans" charset="0"/>
              <a:ea typeface="Open Sans" charset="0"/>
              <a:cs typeface="Open Sans" charset="0"/>
              <a:sym typeface="Helvetica Neue"/>
            </a:endParaRPr>
          </a:p>
        </p:txBody>
      </p:sp>
      <p:sp>
        <p:nvSpPr>
          <p:cNvPr id="13" name="TextBox 12"/>
          <p:cNvSpPr txBox="1"/>
          <p:nvPr/>
        </p:nvSpPr>
        <p:spPr>
          <a:xfrm>
            <a:off x="12829309" y="2537102"/>
            <a:ext cx="11078429"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u="none" strike="noStrike" cap="none" spc="0" normalizeH="0" baseline="0" dirty="0" err="1" smtClean="0">
                <a:ln>
                  <a:noFill/>
                </a:ln>
                <a:solidFill>
                  <a:schemeClr val="bg1"/>
                </a:solidFill>
                <a:effectLst/>
                <a:uFillTx/>
                <a:latin typeface="Open Sans" charset="0"/>
                <a:ea typeface="Open Sans" charset="0"/>
                <a:cs typeface="Open Sans" charset="0"/>
                <a:sym typeface="Helvetica Neue"/>
              </a:rPr>
              <a:t>Github</a:t>
            </a:r>
            <a:r>
              <a:rPr kumimoji="0" lang="en-US" sz="5400" b="1" u="none" strike="noStrike" cap="none" spc="0" normalizeH="0" baseline="0" dirty="0" smtClean="0">
                <a:ln>
                  <a:noFill/>
                </a:ln>
                <a:solidFill>
                  <a:schemeClr val="bg1"/>
                </a:solidFill>
                <a:effectLst/>
                <a:uFillTx/>
                <a:latin typeface="Open Sans" charset="0"/>
                <a:ea typeface="Open Sans" charset="0"/>
                <a:cs typeface="Open Sans" charset="0"/>
                <a:sym typeface="Helvetica Neue"/>
              </a:rPr>
              <a:t> Link</a:t>
            </a:r>
          </a:p>
          <a:p>
            <a:r>
              <a:rPr lang="en-US" sz="5400" i="1" dirty="0">
                <a:solidFill>
                  <a:srgbClr val="0AC8E4"/>
                </a:solidFill>
                <a:latin typeface="Open Sans" charset="0"/>
                <a:ea typeface="Open Sans" charset="0"/>
                <a:cs typeface="Open Sans" charset="0"/>
                <a:hlinkClick r:id="rId3"/>
              </a:rPr>
              <a:t>https://</a:t>
            </a:r>
            <a:r>
              <a:rPr lang="en-US" sz="5400" i="1" dirty="0" smtClean="0">
                <a:solidFill>
                  <a:srgbClr val="0AC8E4"/>
                </a:solidFill>
                <a:latin typeface="Open Sans" charset="0"/>
                <a:ea typeface="Open Sans" charset="0"/>
                <a:cs typeface="Open Sans" charset="0"/>
                <a:hlinkClick r:id="rId3"/>
              </a:rPr>
              <a:t>github.com/CheersMeMe/CheersMeMe</a:t>
            </a:r>
            <a:endParaRPr lang="en-US" sz="5400" i="1" dirty="0">
              <a:solidFill>
                <a:srgbClr val="0AC8E4"/>
              </a:solidFill>
              <a:latin typeface="Open Sans" charset="0"/>
              <a:ea typeface="Open Sans" charset="0"/>
              <a:cs typeface="Open Sans" charset="0"/>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400" b="1" u="none" strike="noStrike" cap="none" spc="0" normalizeH="0" baseline="0" dirty="0" smtClean="0">
              <a:ln>
                <a:noFill/>
              </a:ln>
              <a:solidFill>
                <a:schemeClr val="bg1"/>
              </a:solidFill>
              <a:effectLst/>
              <a:uFillTx/>
              <a:latin typeface="Open Sans" charset="0"/>
              <a:ea typeface="Open Sans" charset="0"/>
              <a:cs typeface="Open Sans" charset="0"/>
              <a:sym typeface="Helvetica Neue"/>
            </a:endParaRPr>
          </a:p>
        </p:txBody>
      </p:sp>
      <p:pic>
        <p:nvPicPr>
          <p:cNvPr id="121" name="WhereIsMyTransport Logo RGB 144dpi white-transparent.png" descr="WhereIsMyTransport Logo RGB 144dpi white-transparent.png"/>
          <p:cNvPicPr>
            <a:picLocks noChangeAspect="1"/>
          </p:cNvPicPr>
          <p:nvPr/>
        </p:nvPicPr>
        <p:blipFill>
          <a:blip r:embed="rId4">
            <a:extLst/>
          </a:blip>
          <a:srcRect l="3220" r="3220"/>
          <a:stretch>
            <a:fillRect/>
          </a:stretch>
        </p:blipFill>
        <p:spPr>
          <a:xfrm>
            <a:off x="835488" y="11770312"/>
            <a:ext cx="6319474" cy="1234013"/>
          </a:xfrm>
          <a:prstGeom prst="rect">
            <a:avLst/>
          </a:prstGeom>
          <a:ln w="12700">
            <a:miter lim="400000"/>
          </a:ln>
        </p:spPr>
      </p:pic>
      <p:pic>
        <p:nvPicPr>
          <p:cNvPr id="7" name="officeArt object"/>
          <p:cNvPicPr preferRelativeResize="0">
            <a:picLocks noChangeAspect="1"/>
          </p:cNvPicPr>
          <p:nvPr/>
        </p:nvPicPr>
        <p:blipFill>
          <a:blip r:embed="rId5">
            <a:extLst/>
          </a:blip>
          <a:stretch>
            <a:fillRect/>
          </a:stretch>
        </p:blipFill>
        <p:spPr>
          <a:xfrm>
            <a:off x="7871803" y="12021033"/>
            <a:ext cx="9343719" cy="804184"/>
          </a:xfrm>
          <a:prstGeom prst="rect">
            <a:avLst/>
          </a:prstGeom>
          <a:ln w="12700" cap="flat">
            <a:noFill/>
            <a:miter lim="400000"/>
          </a:ln>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1579" y="12025117"/>
            <a:ext cx="914400" cy="800100"/>
          </a:xfrm>
          <a:prstGeom prst="rect">
            <a:avLst/>
          </a:prstGeom>
        </p:spPr>
      </p:pic>
      <p:pic>
        <p:nvPicPr>
          <p:cNvPr id="14" name="CONNECTKigali light.png" descr="CONNECTKigali light.png"/>
          <p:cNvPicPr>
            <a:picLocks noChangeAspect="1"/>
          </p:cNvPicPr>
          <p:nvPr/>
        </p:nvPicPr>
        <p:blipFill>
          <a:blip r:embed="rId7">
            <a:extLst/>
          </a:blip>
          <a:stretch>
            <a:fillRect/>
          </a:stretch>
        </p:blipFill>
        <p:spPr>
          <a:xfrm>
            <a:off x="835488" y="796285"/>
            <a:ext cx="7838947" cy="993415"/>
          </a:xfrm>
          <a:prstGeom prst="rect">
            <a:avLst/>
          </a:prstGeom>
          <a:ln w="12700">
            <a:miter lim="400000"/>
          </a:ln>
        </p:spPr>
      </p:pic>
      <p:pic>
        <p:nvPicPr>
          <p:cNvPr id="4" name="Picture 3"/>
          <p:cNvPicPr>
            <a:picLocks noChangeAspect="1"/>
          </p:cNvPicPr>
          <p:nvPr/>
        </p:nvPicPr>
        <p:blipFill>
          <a:blip r:embed="rId8"/>
          <a:stretch>
            <a:fillRect/>
          </a:stretch>
        </p:blipFill>
        <p:spPr>
          <a:xfrm>
            <a:off x="19262036" y="12021033"/>
            <a:ext cx="911197" cy="911197"/>
          </a:xfrm>
          <a:prstGeom prst="rect">
            <a:avLst/>
          </a:prstGeom>
        </p:spPr>
      </p:pic>
      <p:pic>
        <p:nvPicPr>
          <p:cNvPr id="5" name="Picture 4"/>
          <p:cNvPicPr>
            <a:picLocks noChangeAspect="1"/>
          </p:cNvPicPr>
          <p:nvPr/>
        </p:nvPicPr>
        <p:blipFill>
          <a:blip r:embed="rId9"/>
          <a:stretch>
            <a:fillRect/>
          </a:stretch>
        </p:blipFill>
        <p:spPr>
          <a:xfrm>
            <a:off x="20724777" y="12016206"/>
            <a:ext cx="916023" cy="916023"/>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564" y="98856"/>
            <a:ext cx="23255416" cy="1359244"/>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5" name="Picture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72" y="83479"/>
            <a:ext cx="6679364" cy="1142858"/>
          </a:xfrm>
          <a:prstGeom prst="rect">
            <a:avLst/>
          </a:prstGeom>
        </p:spPr>
      </p:pic>
      <p:sp>
        <p:nvSpPr>
          <p:cNvPr id="6" name="Rectangle 5">
            <a:hlinkClick r:id="rId2" action="ppaction://hlinksldjump"/>
          </p:cNvPr>
          <p:cNvSpPr/>
          <p:nvPr/>
        </p:nvSpPr>
        <p:spPr>
          <a:xfrm>
            <a:off x="11376460" y="438807"/>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Home</a:t>
            </a:r>
          </a:p>
        </p:txBody>
      </p:sp>
      <p:sp>
        <p:nvSpPr>
          <p:cNvPr id="7" name="Rectangle 6"/>
          <p:cNvSpPr/>
          <p:nvPr/>
        </p:nvSpPr>
        <p:spPr>
          <a:xfrm>
            <a:off x="14202038"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Discover</a:t>
            </a:r>
          </a:p>
        </p:txBody>
      </p:sp>
      <p:sp>
        <p:nvSpPr>
          <p:cNvPr id="8" name="Rectangle 7"/>
          <p:cNvSpPr/>
          <p:nvPr/>
        </p:nvSpPr>
        <p:spPr>
          <a:xfrm>
            <a:off x="17068807" y="422325"/>
            <a:ext cx="2850286"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Contact Us</a:t>
            </a:r>
          </a:p>
        </p:txBody>
      </p:sp>
      <p:sp>
        <p:nvSpPr>
          <p:cNvPr id="9" name="Rectangle 8"/>
          <p:cNvSpPr/>
          <p:nvPr/>
        </p:nvSpPr>
        <p:spPr>
          <a:xfrm>
            <a:off x="20479290"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About Us</a:t>
            </a:r>
          </a:p>
        </p:txBody>
      </p:sp>
      <p:sp>
        <p:nvSpPr>
          <p:cNvPr id="10" name="Rectangle 9"/>
          <p:cNvSpPr/>
          <p:nvPr/>
        </p:nvSpPr>
        <p:spPr>
          <a:xfrm>
            <a:off x="469564" y="1458101"/>
            <a:ext cx="23255416" cy="719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64" y="1530697"/>
            <a:ext cx="23255416" cy="6525910"/>
          </a:xfrm>
          <a:prstGeom prst="rect">
            <a:avLst/>
          </a:prstGeom>
        </p:spPr>
      </p:pic>
      <p:grpSp>
        <p:nvGrpSpPr>
          <p:cNvPr id="15" name="Group 14"/>
          <p:cNvGrpSpPr/>
          <p:nvPr/>
        </p:nvGrpSpPr>
        <p:grpSpPr>
          <a:xfrm>
            <a:off x="10948087" y="7611769"/>
            <a:ext cx="1861762" cy="378934"/>
            <a:chOff x="4547286" y="3669957"/>
            <a:chExt cx="930881" cy="189467"/>
          </a:xfrm>
        </p:grpSpPr>
        <p:sp>
          <p:nvSpPr>
            <p:cNvPr id="12" name="Oval 11"/>
            <p:cNvSpPr/>
            <p:nvPr/>
          </p:nvSpPr>
          <p:spPr>
            <a:xfrm>
              <a:off x="4547286" y="3669957"/>
              <a:ext cx="185352" cy="1729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13" name="Oval 12"/>
            <p:cNvSpPr/>
            <p:nvPr/>
          </p:nvSpPr>
          <p:spPr>
            <a:xfrm>
              <a:off x="4922112" y="3674073"/>
              <a:ext cx="185352" cy="172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14" name="Oval 13"/>
            <p:cNvSpPr/>
            <p:nvPr/>
          </p:nvSpPr>
          <p:spPr>
            <a:xfrm>
              <a:off x="5292815" y="3686430"/>
              <a:ext cx="185352" cy="172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grpSp>
      <p:sp>
        <p:nvSpPr>
          <p:cNvPr id="16" name="Rectangle 15"/>
          <p:cNvSpPr/>
          <p:nvPr/>
        </p:nvSpPr>
        <p:spPr>
          <a:xfrm>
            <a:off x="391306" y="12999309"/>
            <a:ext cx="23255416" cy="693522"/>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GB" sz="3600" b="0" kern="1200" dirty="0">
                <a:solidFill>
                  <a:prstClr val="black"/>
                </a:solidFill>
                <a:latin typeface="Calibri" panose="020F0502020204030204"/>
              </a:rPr>
              <a:t>Meme Transport Powered by Cheeris Group-2018</a:t>
            </a:r>
            <a:endParaRPr lang="en-US" sz="3600" b="0" kern="1200" dirty="0">
              <a:solidFill>
                <a:prstClr val="black"/>
              </a:solidFill>
              <a:latin typeface="Calibri" panose="020F0502020204030204"/>
            </a:endParaRPr>
          </a:p>
        </p:txBody>
      </p:sp>
      <p:sp>
        <p:nvSpPr>
          <p:cNvPr id="17" name="Rectangle 16"/>
          <p:cNvSpPr/>
          <p:nvPr/>
        </p:nvSpPr>
        <p:spPr>
          <a:xfrm>
            <a:off x="469564" y="8056607"/>
            <a:ext cx="23255416" cy="494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664" y="8097119"/>
            <a:ext cx="23264316" cy="4836286"/>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1367290" y="12651981"/>
            <a:ext cx="3314972" cy="1142858"/>
          </a:xfrm>
          <a:prstGeom prst="rect">
            <a:avLst/>
          </a:prstGeom>
        </p:spPr>
      </p:pic>
      <p:sp>
        <p:nvSpPr>
          <p:cNvPr id="2" name="Round Same Side Corner Rectangle 1"/>
          <p:cNvSpPr/>
          <p:nvPr/>
        </p:nvSpPr>
        <p:spPr>
          <a:xfrm>
            <a:off x="17373605" y="8097118"/>
            <a:ext cx="6030094" cy="5595712"/>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dirty="0">
              <a:solidFill>
                <a:prstClr val="white"/>
              </a:solidFill>
              <a:latin typeface="Calibri" panose="020F0502020204030204"/>
            </a:endParaRPr>
          </a:p>
        </p:txBody>
      </p:sp>
      <p:pic>
        <p:nvPicPr>
          <p:cNvPr id="21" name="Picture 20">
            <a:hlinkClick r:id="rId7"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0752454" y="8045929"/>
            <a:ext cx="3314972" cy="1142858"/>
          </a:xfrm>
          <a:prstGeom prst="rect">
            <a:avLst/>
          </a:prstGeom>
        </p:spPr>
      </p:pic>
      <p:sp>
        <p:nvSpPr>
          <p:cNvPr id="3" name="Rectangle 2"/>
          <p:cNvSpPr/>
          <p:nvPr/>
        </p:nvSpPr>
        <p:spPr>
          <a:xfrm>
            <a:off x="18395093" y="8789103"/>
            <a:ext cx="3959398" cy="9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Calibri" panose="020F0502020204030204"/>
              </a:rPr>
              <a:t>Let's Chat – Online       </a:t>
            </a:r>
          </a:p>
          <a:p>
            <a:pPr defTabSz="1828800" hangingPunct="1"/>
            <a:endParaRPr lang="en-US" sz="3600" b="0" kern="1200" dirty="0">
              <a:solidFill>
                <a:prstClr val="white"/>
              </a:solidFill>
              <a:latin typeface="Arial" panose="020B0604020202020204" pitchFamily="34" charset="0"/>
              <a:cs typeface="Arial" panose="020B0604020202020204" pitchFamily="34" charset="0"/>
            </a:endParaRPr>
          </a:p>
        </p:txBody>
      </p:sp>
      <p:sp>
        <p:nvSpPr>
          <p:cNvPr id="22" name="Rectangle 21"/>
          <p:cNvSpPr/>
          <p:nvPr/>
        </p:nvSpPr>
        <p:spPr>
          <a:xfrm>
            <a:off x="16286200" y="8896863"/>
            <a:ext cx="4437192" cy="676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Arial" panose="020B0604020202020204" pitchFamily="34" charset="0"/>
                <a:cs typeface="Arial" panose="020B0604020202020204" pitchFamily="34" charset="0"/>
              </a:rPr>
              <a:t>Email:</a:t>
            </a:r>
          </a:p>
        </p:txBody>
      </p:sp>
      <p:sp>
        <p:nvSpPr>
          <p:cNvPr id="23" name="Rectangle 22"/>
          <p:cNvSpPr/>
          <p:nvPr/>
        </p:nvSpPr>
        <p:spPr>
          <a:xfrm>
            <a:off x="16833958" y="10264347"/>
            <a:ext cx="4437192" cy="676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Arial" panose="020B0604020202020204" pitchFamily="34" charset="0"/>
                <a:cs typeface="Arial" panose="020B0604020202020204" pitchFamily="34" charset="0"/>
              </a:rPr>
              <a:t>Suggestion:</a:t>
            </a:r>
          </a:p>
        </p:txBody>
      </p:sp>
      <p:sp>
        <p:nvSpPr>
          <p:cNvPr id="24" name="Rounded Rectangle 23"/>
          <p:cNvSpPr/>
          <p:nvPr/>
        </p:nvSpPr>
        <p:spPr>
          <a:xfrm>
            <a:off x="17793729" y="9520683"/>
            <a:ext cx="4610190" cy="7599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srgbClr val="E7E6E6">
                    <a:lumMod val="90000"/>
                  </a:srgbClr>
                </a:solidFill>
                <a:latin typeface="Calibri" panose="020F0502020204030204"/>
              </a:rPr>
              <a:t>Example@gmail.com</a:t>
            </a:r>
          </a:p>
        </p:txBody>
      </p:sp>
      <p:sp>
        <p:nvSpPr>
          <p:cNvPr id="25" name="Rounded Rectangle 24"/>
          <p:cNvSpPr/>
          <p:nvPr/>
        </p:nvSpPr>
        <p:spPr>
          <a:xfrm>
            <a:off x="17851393" y="10937591"/>
            <a:ext cx="4610190" cy="19292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srgbClr val="E7E6E6">
                    <a:lumMod val="90000"/>
                  </a:srgbClr>
                </a:solidFill>
                <a:latin typeface="Calibri" panose="020F0502020204030204"/>
              </a:rPr>
              <a:t>Your Suggestion Here</a:t>
            </a:r>
          </a:p>
          <a:p>
            <a:pPr defTabSz="1828800" hangingPunct="1"/>
            <a:endParaRPr lang="en-US" sz="3600" b="0" kern="1200" dirty="0">
              <a:solidFill>
                <a:prstClr val="white"/>
              </a:solidFill>
              <a:latin typeface="Calibri" panose="020F0502020204030204"/>
            </a:endParaRPr>
          </a:p>
        </p:txBody>
      </p:sp>
      <p:sp>
        <p:nvSpPr>
          <p:cNvPr id="27" name="Rounded Rectangle 26"/>
          <p:cNvSpPr/>
          <p:nvPr/>
        </p:nvSpPr>
        <p:spPr>
          <a:xfrm>
            <a:off x="19581466" y="12914901"/>
            <a:ext cx="2786164" cy="693522"/>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800" kern="1200" dirty="0">
                <a:solidFill>
                  <a:prstClr val="white"/>
                </a:solidFill>
                <a:latin typeface="Arial" panose="020B0604020202020204" pitchFamily="34" charset="0"/>
                <a:cs typeface="Arial" panose="020B0604020202020204" pitchFamily="34" charset="0"/>
              </a:rPr>
              <a:t>Send</a:t>
            </a:r>
          </a:p>
        </p:txBody>
      </p:sp>
      <p:sp>
        <p:nvSpPr>
          <p:cNvPr id="28" name="Rectangle 27">
            <a:hlinkClick r:id="rId8" action="ppaction://hlinksldjump"/>
          </p:cNvPr>
          <p:cNvSpPr/>
          <p:nvPr/>
        </p:nvSpPr>
        <p:spPr>
          <a:xfrm>
            <a:off x="872197" y="9453491"/>
            <a:ext cx="4670474" cy="149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29" name="Rectangle 28">
            <a:hlinkClick r:id="rId9" action="ppaction://hlinksldjump"/>
          </p:cNvPr>
          <p:cNvSpPr/>
          <p:nvPr/>
        </p:nvSpPr>
        <p:spPr>
          <a:xfrm>
            <a:off x="6547219" y="9582811"/>
            <a:ext cx="4670474" cy="149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30" name="Rectangle 29">
            <a:hlinkClick r:id="rId10" action="ppaction://hlinksldjump"/>
          </p:cNvPr>
          <p:cNvSpPr/>
          <p:nvPr/>
        </p:nvSpPr>
        <p:spPr>
          <a:xfrm>
            <a:off x="8315337" y="4819136"/>
            <a:ext cx="6290350" cy="1112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Tree>
    <p:extLst>
      <p:ext uri="{BB962C8B-B14F-4D97-AF65-F5344CB8AC3E}">
        <p14:creationId xmlns:p14="http://schemas.microsoft.com/office/powerpoint/2010/main" val="3428407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564" y="98856"/>
            <a:ext cx="23255416" cy="1359244"/>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5" name="Picture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72" y="83479"/>
            <a:ext cx="6679364" cy="1142858"/>
          </a:xfrm>
          <a:prstGeom prst="rect">
            <a:avLst/>
          </a:prstGeom>
        </p:spPr>
      </p:pic>
      <p:sp>
        <p:nvSpPr>
          <p:cNvPr id="6" name="Rectangle 5">
            <a:hlinkClick r:id="rId2" action="ppaction://hlinksldjump"/>
          </p:cNvPr>
          <p:cNvSpPr/>
          <p:nvPr/>
        </p:nvSpPr>
        <p:spPr>
          <a:xfrm>
            <a:off x="11376460" y="438807"/>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Home</a:t>
            </a:r>
          </a:p>
        </p:txBody>
      </p:sp>
      <p:sp>
        <p:nvSpPr>
          <p:cNvPr id="7" name="Rectangle 6"/>
          <p:cNvSpPr/>
          <p:nvPr/>
        </p:nvSpPr>
        <p:spPr>
          <a:xfrm>
            <a:off x="17068807" y="422325"/>
            <a:ext cx="2850286"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Contact Us</a:t>
            </a:r>
          </a:p>
        </p:txBody>
      </p:sp>
      <p:sp>
        <p:nvSpPr>
          <p:cNvPr id="8" name="Rectangle 7"/>
          <p:cNvSpPr/>
          <p:nvPr/>
        </p:nvSpPr>
        <p:spPr>
          <a:xfrm>
            <a:off x="20479290"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About Us</a:t>
            </a:r>
          </a:p>
        </p:txBody>
      </p:sp>
      <p:sp>
        <p:nvSpPr>
          <p:cNvPr id="9" name="Rectangle 8"/>
          <p:cNvSpPr/>
          <p:nvPr/>
        </p:nvSpPr>
        <p:spPr>
          <a:xfrm>
            <a:off x="14089494" y="506733"/>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kern="1200" dirty="0">
                <a:solidFill>
                  <a:prstClr val="white"/>
                </a:solidFill>
                <a:latin typeface="Calibri" panose="020F0502020204030204"/>
              </a:rPr>
              <a:t>Discover</a:t>
            </a:r>
          </a:p>
        </p:txBody>
      </p:sp>
      <p:sp>
        <p:nvSpPr>
          <p:cNvPr id="10" name="Rectangle 9"/>
          <p:cNvSpPr/>
          <p:nvPr/>
        </p:nvSpPr>
        <p:spPr>
          <a:xfrm>
            <a:off x="391306" y="13055585"/>
            <a:ext cx="23255416" cy="693522"/>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GB" sz="3600" b="0" kern="1200" dirty="0">
                <a:solidFill>
                  <a:prstClr val="black"/>
                </a:solidFill>
                <a:latin typeface="Calibri" panose="020F0502020204030204"/>
              </a:rPr>
              <a:t>Meme Transport Powered by Cheeris Group-2018</a:t>
            </a:r>
            <a:endParaRPr lang="en-US" sz="3600" b="0" kern="1200" dirty="0">
              <a:solidFill>
                <a:prstClr val="black"/>
              </a:solidFill>
              <a:latin typeface="Calibri" panose="020F0502020204030204"/>
            </a:endParaRPr>
          </a:p>
        </p:txBody>
      </p:sp>
      <p:sp>
        <p:nvSpPr>
          <p:cNvPr id="11" name="Rounded Rectangle 10">
            <a:hlinkClick r:id="rId4" action="ppaction://hlinksldjump"/>
          </p:cNvPr>
          <p:cNvSpPr/>
          <p:nvPr/>
        </p:nvSpPr>
        <p:spPr>
          <a:xfrm>
            <a:off x="17843156" y="12801603"/>
            <a:ext cx="5881824" cy="8896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Calibri" panose="020F0502020204030204"/>
              </a:rPr>
              <a:t>Let's Chat – Online       </a:t>
            </a:r>
          </a:p>
        </p:txBody>
      </p:sp>
      <p:pic>
        <p:nvPicPr>
          <p:cNvPr id="12" name="Picture 11">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1367290" y="12651981"/>
            <a:ext cx="3314972" cy="1142858"/>
          </a:xfrm>
          <a:prstGeom prst="rect">
            <a:avLst/>
          </a:prstGeom>
        </p:spPr>
      </p:pic>
      <p:sp>
        <p:nvSpPr>
          <p:cNvPr id="13" name="Rectangle 12"/>
          <p:cNvSpPr/>
          <p:nvPr/>
        </p:nvSpPr>
        <p:spPr>
          <a:xfrm>
            <a:off x="469564" y="1458100"/>
            <a:ext cx="23255416" cy="11541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43577" y="1865976"/>
            <a:ext cx="8707066" cy="10631384"/>
          </a:xfrm>
          <a:prstGeom prst="rect">
            <a:avLst/>
          </a:prstGeom>
        </p:spPr>
      </p:pic>
      <p:sp>
        <p:nvSpPr>
          <p:cNvPr id="17" name="Rectangle 16"/>
          <p:cNvSpPr/>
          <p:nvPr/>
        </p:nvSpPr>
        <p:spPr>
          <a:xfrm>
            <a:off x="1779372" y="1865976"/>
            <a:ext cx="10219044" cy="198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9600" b="0" kern="1200" dirty="0">
                <a:solidFill>
                  <a:prstClr val="black"/>
                </a:solidFill>
                <a:latin typeface="Arial" panose="020B0604020202020204" pitchFamily="34" charset="0"/>
                <a:cs typeface="Arial" panose="020B0604020202020204" pitchFamily="34" charset="0"/>
              </a:rPr>
              <a:t>MAP BUS Station</a:t>
            </a:r>
          </a:p>
        </p:txBody>
      </p:sp>
      <p:sp>
        <p:nvSpPr>
          <p:cNvPr id="18" name="Rectangle 17"/>
          <p:cNvSpPr/>
          <p:nvPr/>
        </p:nvSpPr>
        <p:spPr>
          <a:xfrm>
            <a:off x="1013255" y="3558746"/>
            <a:ext cx="12834558" cy="924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dirty="0">
              <a:solidFill>
                <a:prstClr val="black"/>
              </a:solidFill>
              <a:latin typeface="Calibri" panose="020F0502020204030204"/>
            </a:endParaRPr>
          </a:p>
        </p:txBody>
      </p:sp>
      <p:sp>
        <p:nvSpPr>
          <p:cNvPr id="19" name="Rectangle 18"/>
          <p:cNvSpPr/>
          <p:nvPr/>
        </p:nvSpPr>
        <p:spPr>
          <a:xfrm>
            <a:off x="1334530" y="5177671"/>
            <a:ext cx="12282616"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Simply because there are much bus station in country you may Map all the around bus station</a:t>
            </a:r>
          </a:p>
        </p:txBody>
      </p:sp>
      <p:sp>
        <p:nvSpPr>
          <p:cNvPr id="20" name="Rectangle 19"/>
          <p:cNvSpPr/>
          <p:nvPr/>
        </p:nvSpPr>
        <p:spPr>
          <a:xfrm>
            <a:off x="1526786" y="6185871"/>
            <a:ext cx="12282616"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With different transportation companies so you that you may</a:t>
            </a:r>
          </a:p>
        </p:txBody>
      </p:sp>
      <p:sp>
        <p:nvSpPr>
          <p:cNvPr id="21" name="Rectangle 20"/>
          <p:cNvSpPr/>
          <p:nvPr/>
        </p:nvSpPr>
        <p:spPr>
          <a:xfrm>
            <a:off x="1109442" y="7137783"/>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Know which company you will use to travel anywhere at what time</a:t>
            </a:r>
          </a:p>
        </p:txBody>
      </p:sp>
      <p:sp>
        <p:nvSpPr>
          <p:cNvPr id="22" name="Rectangle 21"/>
          <p:cNvSpPr/>
          <p:nvPr/>
        </p:nvSpPr>
        <p:spPr>
          <a:xfrm>
            <a:off x="1414242" y="8061561"/>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Where is the bus station accordingly to the generated image</a:t>
            </a:r>
          </a:p>
        </p:txBody>
      </p:sp>
      <p:sp>
        <p:nvSpPr>
          <p:cNvPr id="23" name="Rectangle 22"/>
          <p:cNvSpPr/>
          <p:nvPr/>
        </p:nvSpPr>
        <p:spPr>
          <a:xfrm>
            <a:off x="902748" y="8869791"/>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Simply the pricing plan for any journey or travel is fixed there</a:t>
            </a:r>
          </a:p>
        </p:txBody>
      </p:sp>
      <p:sp>
        <p:nvSpPr>
          <p:cNvPr id="24" name="Rectangle 23"/>
          <p:cNvSpPr/>
          <p:nvPr/>
        </p:nvSpPr>
        <p:spPr>
          <a:xfrm>
            <a:off x="926194" y="9793565"/>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So MEME Transport we are here for you. any question contact us</a:t>
            </a:r>
          </a:p>
        </p:txBody>
      </p:sp>
      <p:sp>
        <p:nvSpPr>
          <p:cNvPr id="25" name="Rounded Rectangle 24">
            <a:hlinkClick r:id="rId4" action="ppaction://hlinksldjump"/>
          </p:cNvPr>
          <p:cNvSpPr/>
          <p:nvPr/>
        </p:nvSpPr>
        <p:spPr>
          <a:xfrm>
            <a:off x="7090116" y="10743022"/>
            <a:ext cx="6360756" cy="16207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5600" b="0" kern="1200" dirty="0">
                <a:solidFill>
                  <a:prstClr val="white"/>
                </a:solidFill>
                <a:latin typeface="Arial" panose="020B0604020202020204" pitchFamily="34" charset="0"/>
                <a:cs typeface="Arial" panose="020B0604020202020204" pitchFamily="34" charset="0"/>
              </a:rPr>
              <a:t>MORE DETAILS</a:t>
            </a:r>
          </a:p>
        </p:txBody>
      </p:sp>
    </p:spTree>
    <p:extLst>
      <p:ext uri="{BB962C8B-B14F-4D97-AF65-F5344CB8AC3E}">
        <p14:creationId xmlns:p14="http://schemas.microsoft.com/office/powerpoint/2010/main" val="3665402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564" y="98856"/>
            <a:ext cx="23255416" cy="1359244"/>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5" name="Picture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72" y="83479"/>
            <a:ext cx="6679364" cy="1142858"/>
          </a:xfrm>
          <a:prstGeom prst="rect">
            <a:avLst/>
          </a:prstGeom>
        </p:spPr>
      </p:pic>
      <p:sp>
        <p:nvSpPr>
          <p:cNvPr id="6" name="Rectangle 5">
            <a:hlinkClick r:id="rId2" action="ppaction://hlinksldjump"/>
          </p:cNvPr>
          <p:cNvSpPr/>
          <p:nvPr/>
        </p:nvSpPr>
        <p:spPr>
          <a:xfrm>
            <a:off x="11376460" y="438807"/>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Home</a:t>
            </a:r>
          </a:p>
        </p:txBody>
      </p:sp>
      <p:sp>
        <p:nvSpPr>
          <p:cNvPr id="7" name="Rectangle 6"/>
          <p:cNvSpPr/>
          <p:nvPr/>
        </p:nvSpPr>
        <p:spPr>
          <a:xfrm>
            <a:off x="17068807" y="422325"/>
            <a:ext cx="2850286"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Contact Us</a:t>
            </a:r>
          </a:p>
        </p:txBody>
      </p:sp>
      <p:sp>
        <p:nvSpPr>
          <p:cNvPr id="8" name="Rectangle 7"/>
          <p:cNvSpPr/>
          <p:nvPr/>
        </p:nvSpPr>
        <p:spPr>
          <a:xfrm>
            <a:off x="20479290"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About Us</a:t>
            </a:r>
          </a:p>
        </p:txBody>
      </p:sp>
      <p:sp>
        <p:nvSpPr>
          <p:cNvPr id="9" name="Rectangle 8"/>
          <p:cNvSpPr/>
          <p:nvPr/>
        </p:nvSpPr>
        <p:spPr>
          <a:xfrm>
            <a:off x="14089494" y="506733"/>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kern="1200" dirty="0">
                <a:solidFill>
                  <a:prstClr val="white"/>
                </a:solidFill>
                <a:latin typeface="Calibri" panose="020F0502020204030204"/>
              </a:rPr>
              <a:t>Discover</a:t>
            </a:r>
          </a:p>
        </p:txBody>
      </p:sp>
      <p:sp>
        <p:nvSpPr>
          <p:cNvPr id="10" name="Rectangle 9"/>
          <p:cNvSpPr/>
          <p:nvPr/>
        </p:nvSpPr>
        <p:spPr>
          <a:xfrm>
            <a:off x="391306" y="13055585"/>
            <a:ext cx="23255416" cy="693522"/>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GB" sz="3600" b="0" kern="1200" dirty="0">
                <a:solidFill>
                  <a:prstClr val="black"/>
                </a:solidFill>
                <a:latin typeface="Calibri" panose="020F0502020204030204"/>
              </a:rPr>
              <a:t>Meme Transport Powered by Cheeris Group-2018</a:t>
            </a:r>
            <a:endParaRPr lang="en-US" sz="3600" b="0" kern="1200" dirty="0">
              <a:solidFill>
                <a:prstClr val="black"/>
              </a:solidFill>
              <a:latin typeface="Calibri" panose="020F0502020204030204"/>
            </a:endParaRPr>
          </a:p>
        </p:txBody>
      </p:sp>
      <p:sp>
        <p:nvSpPr>
          <p:cNvPr id="11" name="Rounded Rectangle 10">
            <a:hlinkClick r:id="rId4" action="ppaction://hlinksldjump"/>
          </p:cNvPr>
          <p:cNvSpPr/>
          <p:nvPr/>
        </p:nvSpPr>
        <p:spPr>
          <a:xfrm>
            <a:off x="17843156" y="12801603"/>
            <a:ext cx="5881824" cy="8896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Calibri" panose="020F0502020204030204"/>
              </a:rPr>
              <a:t>Let's Chat – Online       </a:t>
            </a:r>
          </a:p>
        </p:txBody>
      </p:sp>
      <p:pic>
        <p:nvPicPr>
          <p:cNvPr id="12" name="Picture 11">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1367290" y="12651981"/>
            <a:ext cx="3314972" cy="1142858"/>
          </a:xfrm>
          <a:prstGeom prst="rect">
            <a:avLst/>
          </a:prstGeom>
        </p:spPr>
      </p:pic>
      <p:sp>
        <p:nvSpPr>
          <p:cNvPr id="13" name="Rectangle 12"/>
          <p:cNvSpPr/>
          <p:nvPr/>
        </p:nvSpPr>
        <p:spPr>
          <a:xfrm>
            <a:off x="469564" y="1458100"/>
            <a:ext cx="23255416" cy="11541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17" name="Rectangle 16"/>
          <p:cNvSpPr/>
          <p:nvPr/>
        </p:nvSpPr>
        <p:spPr>
          <a:xfrm>
            <a:off x="420126" y="2038974"/>
            <a:ext cx="13518292" cy="198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9600" b="0" kern="1200" dirty="0">
                <a:solidFill>
                  <a:prstClr val="black"/>
                </a:solidFill>
                <a:latin typeface="Arial" panose="020B0604020202020204" pitchFamily="34" charset="0"/>
                <a:cs typeface="Arial" panose="020B0604020202020204" pitchFamily="34" charset="0"/>
              </a:rPr>
              <a:t>NEARBY BUS Stations</a:t>
            </a:r>
          </a:p>
        </p:txBody>
      </p:sp>
      <p:sp>
        <p:nvSpPr>
          <p:cNvPr id="18" name="Rectangle 17"/>
          <p:cNvSpPr/>
          <p:nvPr/>
        </p:nvSpPr>
        <p:spPr>
          <a:xfrm>
            <a:off x="1013255" y="3558746"/>
            <a:ext cx="12834558" cy="924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dirty="0">
              <a:solidFill>
                <a:prstClr val="black"/>
              </a:solidFill>
              <a:latin typeface="Calibri" panose="020F0502020204030204"/>
            </a:endParaRPr>
          </a:p>
        </p:txBody>
      </p:sp>
      <p:sp>
        <p:nvSpPr>
          <p:cNvPr id="19" name="Rectangle 18"/>
          <p:cNvSpPr/>
          <p:nvPr/>
        </p:nvSpPr>
        <p:spPr>
          <a:xfrm>
            <a:off x="1334530" y="5177671"/>
            <a:ext cx="12282616"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Simply because there are much bus station in country you may Map all the around bus station</a:t>
            </a:r>
          </a:p>
        </p:txBody>
      </p:sp>
      <p:sp>
        <p:nvSpPr>
          <p:cNvPr id="20" name="Rectangle 19"/>
          <p:cNvSpPr/>
          <p:nvPr/>
        </p:nvSpPr>
        <p:spPr>
          <a:xfrm>
            <a:off x="1526786" y="6185871"/>
            <a:ext cx="12282616"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With different transportation companies so you that you may</a:t>
            </a:r>
          </a:p>
        </p:txBody>
      </p:sp>
      <p:sp>
        <p:nvSpPr>
          <p:cNvPr id="21" name="Rectangle 20"/>
          <p:cNvSpPr/>
          <p:nvPr/>
        </p:nvSpPr>
        <p:spPr>
          <a:xfrm>
            <a:off x="1109442" y="7137783"/>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Know which company you will use to travel anywhere at what time</a:t>
            </a:r>
          </a:p>
        </p:txBody>
      </p:sp>
      <p:sp>
        <p:nvSpPr>
          <p:cNvPr id="22" name="Rectangle 21"/>
          <p:cNvSpPr/>
          <p:nvPr/>
        </p:nvSpPr>
        <p:spPr>
          <a:xfrm>
            <a:off x="1414242" y="8061561"/>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Where is the bus station accordingly to the generated image</a:t>
            </a:r>
          </a:p>
        </p:txBody>
      </p:sp>
      <p:sp>
        <p:nvSpPr>
          <p:cNvPr id="23" name="Rectangle 22"/>
          <p:cNvSpPr/>
          <p:nvPr/>
        </p:nvSpPr>
        <p:spPr>
          <a:xfrm>
            <a:off x="902748" y="8869791"/>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Simply the pricing plan for any journey or travel is fixed there</a:t>
            </a:r>
          </a:p>
        </p:txBody>
      </p:sp>
      <p:sp>
        <p:nvSpPr>
          <p:cNvPr id="24" name="Rectangle 23"/>
          <p:cNvSpPr/>
          <p:nvPr/>
        </p:nvSpPr>
        <p:spPr>
          <a:xfrm>
            <a:off x="926194" y="9793565"/>
            <a:ext cx="12779672" cy="121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Calibri" panose="020F0502020204030204"/>
              </a:rPr>
              <a:t>So MEME Transport we are here for you. any question contact us</a:t>
            </a:r>
          </a:p>
        </p:txBody>
      </p:sp>
      <p:sp>
        <p:nvSpPr>
          <p:cNvPr id="25" name="Rounded Rectangle 24">
            <a:hlinkClick r:id="rId4" action="ppaction://hlinksldjump"/>
          </p:cNvPr>
          <p:cNvSpPr/>
          <p:nvPr/>
        </p:nvSpPr>
        <p:spPr>
          <a:xfrm>
            <a:off x="7090116" y="10743022"/>
            <a:ext cx="6360756" cy="16207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5600" b="0" kern="1200" dirty="0">
                <a:solidFill>
                  <a:prstClr val="white"/>
                </a:solidFill>
                <a:latin typeface="Arial" panose="020B0604020202020204" pitchFamily="34" charset="0"/>
                <a:cs typeface="Arial" panose="020B0604020202020204" pitchFamily="34" charset="0"/>
              </a:rPr>
              <a:t>MORE DETAILS</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8214" y="2287246"/>
            <a:ext cx="9803280" cy="9964540"/>
          </a:xfrm>
          <a:prstGeom prst="rect">
            <a:avLst/>
          </a:prstGeom>
        </p:spPr>
      </p:pic>
    </p:spTree>
    <p:extLst>
      <p:ext uri="{BB962C8B-B14F-4D97-AF65-F5344CB8AC3E}">
        <p14:creationId xmlns:p14="http://schemas.microsoft.com/office/powerpoint/2010/main" val="1823276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564" y="98856"/>
            <a:ext cx="23255416" cy="1359244"/>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5" name="Picture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72" y="83479"/>
            <a:ext cx="6679364" cy="1142858"/>
          </a:xfrm>
          <a:prstGeom prst="rect">
            <a:avLst/>
          </a:prstGeom>
        </p:spPr>
      </p:pic>
      <p:sp>
        <p:nvSpPr>
          <p:cNvPr id="6" name="Rectangle 5">
            <a:hlinkClick r:id="rId2" action="ppaction://hlinksldjump"/>
          </p:cNvPr>
          <p:cNvSpPr/>
          <p:nvPr/>
        </p:nvSpPr>
        <p:spPr>
          <a:xfrm>
            <a:off x="11376460" y="438807"/>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Home</a:t>
            </a:r>
          </a:p>
        </p:txBody>
      </p:sp>
      <p:sp>
        <p:nvSpPr>
          <p:cNvPr id="7" name="Rectangle 6"/>
          <p:cNvSpPr/>
          <p:nvPr/>
        </p:nvSpPr>
        <p:spPr>
          <a:xfrm>
            <a:off x="17068807" y="422325"/>
            <a:ext cx="2850286"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Contact Us</a:t>
            </a:r>
          </a:p>
        </p:txBody>
      </p:sp>
      <p:sp>
        <p:nvSpPr>
          <p:cNvPr id="8" name="Rectangle 7"/>
          <p:cNvSpPr/>
          <p:nvPr/>
        </p:nvSpPr>
        <p:spPr>
          <a:xfrm>
            <a:off x="20479290"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About Us</a:t>
            </a:r>
          </a:p>
        </p:txBody>
      </p:sp>
      <p:sp>
        <p:nvSpPr>
          <p:cNvPr id="9" name="Rectangle 8"/>
          <p:cNvSpPr/>
          <p:nvPr/>
        </p:nvSpPr>
        <p:spPr>
          <a:xfrm>
            <a:off x="391306" y="12999309"/>
            <a:ext cx="23255416" cy="693522"/>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GB" sz="3600" b="0" kern="1200" dirty="0">
                <a:solidFill>
                  <a:prstClr val="black"/>
                </a:solidFill>
                <a:latin typeface="Calibri" panose="020F0502020204030204"/>
              </a:rPr>
              <a:t>Meme Transport Powered by Cheeris Group-2018</a:t>
            </a:r>
            <a:endParaRPr lang="en-US" sz="3600" b="0" kern="1200" dirty="0">
              <a:solidFill>
                <a:prstClr val="black"/>
              </a:solidFill>
              <a:latin typeface="Calibri" panose="020F0502020204030204"/>
            </a:endParaRPr>
          </a:p>
        </p:txBody>
      </p:sp>
      <p:sp>
        <p:nvSpPr>
          <p:cNvPr id="10" name="Rounded Rectangle 9">
            <a:hlinkClick r:id="rId4" action="ppaction://hlinksldjump"/>
          </p:cNvPr>
          <p:cNvSpPr/>
          <p:nvPr/>
        </p:nvSpPr>
        <p:spPr>
          <a:xfrm>
            <a:off x="17843156" y="12801603"/>
            <a:ext cx="5881824" cy="8896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Calibri" panose="020F0502020204030204"/>
              </a:rPr>
              <a:t>Let's Chat – Online       </a:t>
            </a:r>
          </a:p>
        </p:txBody>
      </p:sp>
      <p:sp>
        <p:nvSpPr>
          <p:cNvPr id="11" name="Rectangle 10"/>
          <p:cNvSpPr/>
          <p:nvPr/>
        </p:nvSpPr>
        <p:spPr>
          <a:xfrm>
            <a:off x="14089494" y="506733"/>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kern="1200" dirty="0">
                <a:solidFill>
                  <a:prstClr val="white"/>
                </a:solidFill>
                <a:latin typeface="Calibri" panose="020F0502020204030204"/>
              </a:rPr>
              <a:t>Discover</a:t>
            </a:r>
          </a:p>
        </p:txBody>
      </p:sp>
      <p:sp>
        <p:nvSpPr>
          <p:cNvPr id="12" name="Rectangle 11"/>
          <p:cNvSpPr/>
          <p:nvPr/>
        </p:nvSpPr>
        <p:spPr>
          <a:xfrm>
            <a:off x="2026508" y="1383951"/>
            <a:ext cx="19795524" cy="1556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black"/>
                </a:solidFill>
                <a:latin typeface="Arial" panose="020B0604020202020204" pitchFamily="34" charset="0"/>
                <a:cs typeface="Arial" panose="020B0604020202020204" pitchFamily="34" charset="0"/>
              </a:rPr>
              <a:t>SIGN UP WITH YOUR FACEBOOK ACCOUNT FOR MEME Transport Updates</a:t>
            </a:r>
          </a:p>
        </p:txBody>
      </p:sp>
      <p:sp>
        <p:nvSpPr>
          <p:cNvPr id="14" name="Rectangle 13"/>
          <p:cNvSpPr/>
          <p:nvPr/>
        </p:nvSpPr>
        <p:spPr>
          <a:xfrm>
            <a:off x="3039710" y="5511093"/>
            <a:ext cx="4437192" cy="676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Arial" panose="020B0604020202020204" pitchFamily="34" charset="0"/>
                <a:cs typeface="Arial" panose="020B0604020202020204" pitchFamily="34" charset="0"/>
              </a:rPr>
              <a:t>Email</a:t>
            </a:r>
            <a:r>
              <a:rPr lang="en-US" sz="3600" b="0" kern="1200" dirty="0">
                <a:solidFill>
                  <a:srgbClr val="FF0000"/>
                </a:solidFill>
                <a:latin typeface="Arial" panose="020B0604020202020204" pitchFamily="34" charset="0"/>
                <a:cs typeface="Arial" panose="020B0604020202020204" pitchFamily="34" charset="0"/>
              </a:rPr>
              <a:t>*</a:t>
            </a:r>
            <a:r>
              <a:rPr lang="en-US" sz="3600" b="0" kern="1200" dirty="0">
                <a:solidFill>
                  <a:prstClr val="black"/>
                </a:solidFill>
                <a:latin typeface="Arial" panose="020B0604020202020204" pitchFamily="34" charset="0"/>
                <a:cs typeface="Arial" panose="020B0604020202020204" pitchFamily="34" charset="0"/>
              </a:rPr>
              <a:t>:</a:t>
            </a:r>
          </a:p>
        </p:txBody>
      </p:sp>
      <p:sp>
        <p:nvSpPr>
          <p:cNvPr id="15" name="Rounded Rectangle 14"/>
          <p:cNvSpPr/>
          <p:nvPr/>
        </p:nvSpPr>
        <p:spPr>
          <a:xfrm>
            <a:off x="7537581" y="5492363"/>
            <a:ext cx="4610190" cy="7599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srgbClr val="E7E6E6">
                    <a:lumMod val="90000"/>
                  </a:srgbClr>
                </a:solidFill>
                <a:latin typeface="Calibri" panose="020F0502020204030204"/>
              </a:rPr>
              <a:t>Example@gmail.com</a:t>
            </a:r>
          </a:p>
        </p:txBody>
      </p:sp>
      <p:sp>
        <p:nvSpPr>
          <p:cNvPr id="16" name="Rectangle 15"/>
          <p:cNvSpPr/>
          <p:nvPr/>
        </p:nvSpPr>
        <p:spPr>
          <a:xfrm>
            <a:off x="4029382" y="3364048"/>
            <a:ext cx="6065328" cy="86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black"/>
                </a:solidFill>
                <a:latin typeface="Arial" panose="020B0604020202020204" pitchFamily="34" charset="0"/>
                <a:cs typeface="Arial" panose="020B0604020202020204" pitchFamily="34" charset="0"/>
              </a:rPr>
              <a:t>Field with </a:t>
            </a:r>
            <a:r>
              <a:rPr lang="en-US" sz="4000" b="0" kern="1200" dirty="0">
                <a:solidFill>
                  <a:srgbClr val="FF0000"/>
                </a:solidFill>
                <a:latin typeface="Arial" panose="020B0604020202020204" pitchFamily="34" charset="0"/>
                <a:cs typeface="Arial" panose="020B0604020202020204" pitchFamily="34" charset="0"/>
              </a:rPr>
              <a:t>*</a:t>
            </a:r>
            <a:r>
              <a:rPr lang="en-US" sz="4000" b="0" kern="1200" dirty="0">
                <a:solidFill>
                  <a:prstClr val="black"/>
                </a:solidFill>
                <a:latin typeface="Arial" panose="020B0604020202020204" pitchFamily="34" charset="0"/>
                <a:cs typeface="Arial" panose="020B0604020202020204" pitchFamily="34" charset="0"/>
              </a:rPr>
              <a:t> is required</a:t>
            </a:r>
          </a:p>
        </p:txBody>
      </p:sp>
      <p:sp>
        <p:nvSpPr>
          <p:cNvPr id="17" name="Rectangle 16"/>
          <p:cNvSpPr/>
          <p:nvPr/>
        </p:nvSpPr>
        <p:spPr>
          <a:xfrm>
            <a:off x="3187994" y="4324845"/>
            <a:ext cx="4437192" cy="676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Arial" panose="020B0604020202020204" pitchFamily="34" charset="0"/>
                <a:cs typeface="Arial" panose="020B0604020202020204" pitchFamily="34" charset="0"/>
              </a:rPr>
              <a:t>Names</a:t>
            </a:r>
            <a:r>
              <a:rPr lang="en-US" sz="3600" b="0" kern="1200" dirty="0">
                <a:solidFill>
                  <a:srgbClr val="FF0000"/>
                </a:solidFill>
                <a:latin typeface="Arial" panose="020B0604020202020204" pitchFamily="34" charset="0"/>
                <a:cs typeface="Arial" panose="020B0604020202020204" pitchFamily="34" charset="0"/>
              </a:rPr>
              <a:t>*</a:t>
            </a:r>
            <a:r>
              <a:rPr lang="en-US" sz="3600" b="0" kern="1200" dirty="0">
                <a:solidFill>
                  <a:prstClr val="black"/>
                </a:solidFill>
                <a:latin typeface="Arial" panose="020B0604020202020204" pitchFamily="34" charset="0"/>
                <a:cs typeface="Arial" panose="020B0604020202020204" pitchFamily="34" charset="0"/>
              </a:rPr>
              <a:t>:</a:t>
            </a:r>
          </a:p>
        </p:txBody>
      </p:sp>
      <p:sp>
        <p:nvSpPr>
          <p:cNvPr id="18" name="Rounded Rectangle 17"/>
          <p:cNvSpPr/>
          <p:nvPr/>
        </p:nvSpPr>
        <p:spPr>
          <a:xfrm>
            <a:off x="7537581" y="4306115"/>
            <a:ext cx="4610190" cy="7599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srgbClr val="E7E6E6">
                    <a:lumMod val="90000"/>
                  </a:srgbClr>
                </a:solidFill>
                <a:latin typeface="Calibri" panose="020F0502020204030204"/>
              </a:rPr>
              <a:t>Full Name Here</a:t>
            </a:r>
          </a:p>
        </p:txBody>
      </p:sp>
      <p:sp>
        <p:nvSpPr>
          <p:cNvPr id="21" name="Rectangle 20"/>
          <p:cNvSpPr/>
          <p:nvPr/>
        </p:nvSpPr>
        <p:spPr>
          <a:xfrm>
            <a:off x="3492794" y="6656147"/>
            <a:ext cx="4437192" cy="676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black"/>
                </a:solidFill>
                <a:latin typeface="Arial" panose="020B0604020202020204" pitchFamily="34" charset="0"/>
                <a:cs typeface="Arial" panose="020B0604020202020204" pitchFamily="34" charset="0"/>
              </a:rPr>
              <a:t>Password</a:t>
            </a:r>
            <a:r>
              <a:rPr lang="en-US" sz="3600" b="0" kern="1200" dirty="0">
                <a:solidFill>
                  <a:srgbClr val="FF0000"/>
                </a:solidFill>
                <a:latin typeface="Arial" panose="020B0604020202020204" pitchFamily="34" charset="0"/>
                <a:cs typeface="Arial" panose="020B0604020202020204" pitchFamily="34" charset="0"/>
              </a:rPr>
              <a:t>*</a:t>
            </a:r>
            <a:r>
              <a:rPr lang="en-US" sz="3600" b="0" kern="1200" dirty="0">
                <a:solidFill>
                  <a:prstClr val="black"/>
                </a:solidFill>
                <a:latin typeface="Arial" panose="020B0604020202020204" pitchFamily="34" charset="0"/>
                <a:cs typeface="Arial" panose="020B0604020202020204" pitchFamily="34" charset="0"/>
              </a:rPr>
              <a:t>:</a:t>
            </a:r>
          </a:p>
        </p:txBody>
      </p:sp>
      <p:sp>
        <p:nvSpPr>
          <p:cNvPr id="22" name="Rounded Rectangle 21"/>
          <p:cNvSpPr/>
          <p:nvPr/>
        </p:nvSpPr>
        <p:spPr>
          <a:xfrm>
            <a:off x="7545813" y="6637417"/>
            <a:ext cx="4610190" cy="7599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srgbClr val="E7E6E6">
                    <a:lumMod val="90000"/>
                  </a:srgbClr>
                </a:solidFill>
                <a:latin typeface="Calibri" panose="020F0502020204030204"/>
              </a:rPr>
              <a:t>Full Name Here</a:t>
            </a:r>
          </a:p>
        </p:txBody>
      </p:sp>
      <p:sp>
        <p:nvSpPr>
          <p:cNvPr id="23" name="Rectangle 22"/>
          <p:cNvSpPr/>
          <p:nvPr/>
        </p:nvSpPr>
        <p:spPr>
          <a:xfrm>
            <a:off x="5288681" y="7760044"/>
            <a:ext cx="494270" cy="46955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black"/>
              </a:solidFill>
              <a:latin typeface="Calibri" panose="020F0502020204030204"/>
            </a:endParaRPr>
          </a:p>
        </p:txBody>
      </p:sp>
      <p:sp>
        <p:nvSpPr>
          <p:cNvPr id="24" name="Rectangle 23"/>
          <p:cNvSpPr/>
          <p:nvPr/>
        </p:nvSpPr>
        <p:spPr>
          <a:xfrm>
            <a:off x="5535785" y="7623008"/>
            <a:ext cx="7933038" cy="86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2100" b="0" kern="1200" dirty="0">
                <a:solidFill>
                  <a:prstClr val="black"/>
                </a:solidFill>
                <a:latin typeface="Arial" panose="020B0604020202020204" pitchFamily="34" charset="0"/>
                <a:cs typeface="Arial" panose="020B0604020202020204" pitchFamily="34" charset="0"/>
              </a:rPr>
              <a:t>I have read and accept term and condition for Meme transport</a:t>
            </a:r>
          </a:p>
        </p:txBody>
      </p:sp>
      <p:sp>
        <p:nvSpPr>
          <p:cNvPr id="25" name="Rounded Rectangle 24">
            <a:hlinkClick r:id="rId4" action="ppaction://hlinksldjump"/>
          </p:cNvPr>
          <p:cNvSpPr/>
          <p:nvPr/>
        </p:nvSpPr>
        <p:spPr>
          <a:xfrm>
            <a:off x="6076862" y="8987448"/>
            <a:ext cx="6360756" cy="16207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5600" b="0" kern="1200" dirty="0">
                <a:solidFill>
                  <a:prstClr val="white"/>
                </a:solidFill>
                <a:latin typeface="Arial" panose="020B0604020202020204" pitchFamily="34" charset="0"/>
                <a:cs typeface="Arial" panose="020B0604020202020204" pitchFamily="34" charset="0"/>
              </a:rPr>
              <a:t>Sign Up</a:t>
            </a:r>
          </a:p>
        </p:txBody>
      </p:sp>
    </p:spTree>
    <p:extLst>
      <p:ext uri="{BB962C8B-B14F-4D97-AF65-F5344CB8AC3E}">
        <p14:creationId xmlns:p14="http://schemas.microsoft.com/office/powerpoint/2010/main" val="501438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1" name="ConnectGauteng-Logo-Navy2x.png" descr="ConnectGauteng-Logo-Navy2x.png"/>
          <p:cNvPicPr>
            <a:picLocks noChangeAspect="1"/>
          </p:cNvPicPr>
          <p:nvPr/>
        </p:nvPicPr>
        <p:blipFill>
          <a:blip r:embed="rId2">
            <a:extLst/>
          </a:blip>
          <a:stretch>
            <a:fillRect/>
          </a:stretch>
        </p:blipFill>
        <p:spPr>
          <a:xfrm>
            <a:off x="1454844" y="11529184"/>
            <a:ext cx="7938844" cy="777725"/>
          </a:xfrm>
          <a:prstGeom prst="rect">
            <a:avLst/>
          </a:prstGeom>
          <a:ln w="12700">
            <a:miter lim="400000"/>
          </a:ln>
        </p:spPr>
      </p:pic>
      <p:grpSp>
        <p:nvGrpSpPr>
          <p:cNvPr id="5" name="Group 4"/>
          <p:cNvGrpSpPr/>
          <p:nvPr/>
        </p:nvGrpSpPr>
        <p:grpSpPr>
          <a:xfrm>
            <a:off x="0" y="10885714"/>
            <a:ext cx="24384000" cy="2830286"/>
            <a:chOff x="0" y="10885714"/>
            <a:chExt cx="24384000" cy="2830286"/>
          </a:xfrm>
        </p:grpSpPr>
        <p:sp>
          <p:nvSpPr>
            <p:cNvPr id="6" name="Rectangle 5"/>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 name="Group 6"/>
            <p:cNvGrpSpPr/>
            <p:nvPr/>
          </p:nvGrpSpPr>
          <p:grpSpPr>
            <a:xfrm>
              <a:off x="835489" y="11638823"/>
              <a:ext cx="22713021" cy="1324068"/>
              <a:chOff x="483824" y="11905394"/>
              <a:chExt cx="22713021" cy="1324068"/>
            </a:xfrm>
          </p:grpSpPr>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483824" y="11905394"/>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520139" y="12156115"/>
                <a:ext cx="9343719" cy="804184"/>
              </a:xfrm>
              <a:prstGeom prst="rect">
                <a:avLst/>
              </a:prstGeom>
              <a:ln w="12700" cap="flat">
                <a:noFill/>
                <a:miter lim="400000"/>
              </a:ln>
              <a:effectLst/>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20338710" y="11909374"/>
                <a:ext cx="2858135" cy="1050925"/>
              </a:xfrm>
              <a:prstGeom prst="rect">
                <a:avLst/>
              </a:prstGeom>
            </p:spPr>
          </p:pic>
          <p:pic>
            <p:nvPicPr>
              <p:cNvPr id="11" name="Picture 10"/>
              <p:cNvPicPr>
                <a:picLocks noChangeAspect="1"/>
              </p:cNvPicPr>
              <p:nvPr/>
            </p:nvPicPr>
            <p:blipFill>
              <a:blip r:embed="rId6"/>
              <a:stretch>
                <a:fillRect/>
              </a:stretch>
            </p:blipFill>
            <p:spPr>
              <a:xfrm>
                <a:off x="18074275" y="11905394"/>
                <a:ext cx="1324068" cy="1324068"/>
              </a:xfrm>
              <a:prstGeom prst="rect">
                <a:avLst/>
              </a:prstGeom>
            </p:spPr>
          </p:pic>
        </p:grpSp>
      </p:grpSp>
      <p:sp>
        <p:nvSpPr>
          <p:cNvPr id="16" name="The intersection of Places ™ and integrated public transport data"/>
          <p:cNvSpPr txBox="1">
            <a:spLocks noGrp="1"/>
          </p:cNvSpPr>
          <p:nvPr>
            <p:ph type="title"/>
          </p:nvPr>
        </p:nvSpPr>
        <p:spPr>
          <a:xfrm>
            <a:off x="1781416" y="5128985"/>
            <a:ext cx="20828001" cy="1859643"/>
          </a:xfrm>
          <a:prstGeom prst="rect">
            <a:avLst/>
          </a:prstGeom>
        </p:spPr>
        <p:txBody>
          <a:bodyPr anchor="t"/>
          <a:lstStyle/>
          <a:p>
            <a:pPr algn="ctr"/>
            <a:r>
              <a:rPr lang="en-US" dirty="0">
                <a:solidFill>
                  <a:schemeClr val="bg1"/>
                </a:solidFill>
                <a:latin typeface="Open Sans" charset="0"/>
                <a:ea typeface="Open Sans" charset="0"/>
                <a:cs typeface="Open Sans" charset="0"/>
              </a:rPr>
              <a:t>Thank You</a:t>
            </a:r>
            <a:endParaRPr dirty="0">
              <a:solidFill>
                <a:schemeClr val="bg1"/>
              </a:solidFill>
              <a:latin typeface="Open Sans" charset="0"/>
              <a:ea typeface="Open Sans" charset="0"/>
              <a:cs typeface="Open Sans" charset="0"/>
            </a:endParaRPr>
          </a:p>
        </p:txBody>
      </p:sp>
      <p:grpSp>
        <p:nvGrpSpPr>
          <p:cNvPr id="12" name="Group 11"/>
          <p:cNvGrpSpPr/>
          <p:nvPr/>
        </p:nvGrpSpPr>
        <p:grpSpPr>
          <a:xfrm>
            <a:off x="0" y="10876493"/>
            <a:ext cx="24384000" cy="2830286"/>
            <a:chOff x="0" y="10885714"/>
            <a:chExt cx="24384000" cy="2830286"/>
          </a:xfrm>
        </p:grpSpPr>
        <p:sp>
          <p:nvSpPr>
            <p:cNvPr id="13" name="Rectangle 1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17"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grpSp>
        <p:nvGrpSpPr>
          <p:cNvPr id="18" name="Group 17"/>
          <p:cNvGrpSpPr/>
          <p:nvPr/>
        </p:nvGrpSpPr>
        <p:grpSpPr>
          <a:xfrm>
            <a:off x="0" y="10903588"/>
            <a:ext cx="24384000" cy="2830286"/>
            <a:chOff x="0" y="10885714"/>
            <a:chExt cx="24384000" cy="2830286"/>
          </a:xfrm>
        </p:grpSpPr>
        <p:grpSp>
          <p:nvGrpSpPr>
            <p:cNvPr id="19" name="Group 18"/>
            <p:cNvGrpSpPr/>
            <p:nvPr/>
          </p:nvGrpSpPr>
          <p:grpSpPr>
            <a:xfrm>
              <a:off x="0" y="10885714"/>
              <a:ext cx="24384000" cy="2830286"/>
              <a:chOff x="0" y="10885714"/>
              <a:chExt cx="24384000" cy="2830286"/>
            </a:xfrm>
          </p:grpSpPr>
          <p:sp>
            <p:nvSpPr>
              <p:cNvPr id="22" name="Rectangle 21"/>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3"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4"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21" name="Picture 20"/>
            <p:cNvPicPr>
              <a:picLocks noChangeAspect="1"/>
            </p:cNvPicPr>
            <p:nvPr/>
          </p:nvPicPr>
          <p:blipFill>
            <a:blip r:embed="rId8"/>
            <a:stretch>
              <a:fillRect/>
            </a:stretch>
          </p:blipFill>
          <p:spPr>
            <a:xfrm>
              <a:off x="20049870" y="11401915"/>
              <a:ext cx="3060700" cy="2006600"/>
            </a:xfrm>
            <a:prstGeom prst="rect">
              <a:avLst/>
            </a:prstGeom>
          </p:spPr>
        </p:pic>
      </p:grpSp>
      <p:pic>
        <p:nvPicPr>
          <p:cNvPr id="25" name="CONNECTKigali light.png" descr="CONNECTKigali light.png"/>
          <p:cNvPicPr>
            <a:picLocks noChangeAspect="1"/>
          </p:cNvPicPr>
          <p:nvPr/>
        </p:nvPicPr>
        <p:blipFill>
          <a:blip r:embed="rId9">
            <a:extLst/>
          </a:blip>
          <a:stretch>
            <a:fillRect/>
          </a:stretch>
        </p:blipFill>
        <p:spPr>
          <a:xfrm>
            <a:off x="7154963" y="1792059"/>
            <a:ext cx="10872544" cy="1377857"/>
          </a:xfrm>
          <a:prstGeom prst="rect">
            <a:avLst/>
          </a:prstGeom>
          <a:ln w="12700">
            <a:miter lim="400000"/>
          </a:ln>
        </p:spPr>
      </p:pic>
      <p:grpSp>
        <p:nvGrpSpPr>
          <p:cNvPr id="27" name="Group 26"/>
          <p:cNvGrpSpPr/>
          <p:nvPr/>
        </p:nvGrpSpPr>
        <p:grpSpPr>
          <a:xfrm>
            <a:off x="0" y="10911114"/>
            <a:ext cx="24384000" cy="2830286"/>
            <a:chOff x="0" y="10885714"/>
            <a:chExt cx="24384000" cy="2830286"/>
          </a:xfrm>
        </p:grpSpPr>
        <p:grpSp>
          <p:nvGrpSpPr>
            <p:cNvPr id="28" name="Group 27"/>
            <p:cNvGrpSpPr/>
            <p:nvPr/>
          </p:nvGrpSpPr>
          <p:grpSpPr>
            <a:xfrm>
              <a:off x="0" y="10885714"/>
              <a:ext cx="24384000" cy="2830286"/>
              <a:chOff x="0" y="10885714"/>
              <a:chExt cx="24384000" cy="2830286"/>
            </a:xfrm>
          </p:grpSpPr>
          <p:sp>
            <p:nvSpPr>
              <p:cNvPr id="32" name="Rectangle 31"/>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3"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34"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30" name="Picture 29"/>
            <p:cNvPicPr>
              <a:picLocks noChangeAspect="1"/>
            </p:cNvPicPr>
            <p:nvPr/>
          </p:nvPicPr>
          <p:blipFill>
            <a:blip r:embed="rId10"/>
            <a:stretch>
              <a:fillRect/>
            </a:stretch>
          </p:blipFill>
          <p:spPr>
            <a:xfrm>
              <a:off x="19998636" y="11761259"/>
              <a:ext cx="1145571" cy="1145571"/>
            </a:xfrm>
            <a:prstGeom prst="rect">
              <a:avLst/>
            </a:prstGeom>
          </p:spPr>
        </p:pic>
        <p:pic>
          <p:nvPicPr>
            <p:cNvPr id="31" name="Picture 30"/>
            <p:cNvPicPr>
              <a:picLocks noChangeAspect="1"/>
            </p:cNvPicPr>
            <p:nvPr/>
          </p:nvPicPr>
          <p:blipFill>
            <a:blip r:embed="rId11"/>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73099067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intersection of Places ™ and integrated public transport data"/>
          <p:cNvSpPr txBox="1">
            <a:spLocks noGrp="1"/>
          </p:cNvSpPr>
          <p:nvPr>
            <p:ph type="title"/>
          </p:nvPr>
        </p:nvSpPr>
        <p:spPr>
          <a:xfrm>
            <a:off x="1454844" y="1765300"/>
            <a:ext cx="20828001" cy="1848757"/>
          </a:xfrm>
          <a:prstGeom prst="rect">
            <a:avLst/>
          </a:prstGeom>
        </p:spPr>
        <p:txBody>
          <a:bodyPr anchor="t"/>
          <a:lstStyle/>
          <a:p>
            <a:r>
              <a:rPr lang="en-US" dirty="0">
                <a:solidFill>
                  <a:schemeClr val="bg2"/>
                </a:solidFill>
                <a:latin typeface="Open Sans" charset="0"/>
                <a:ea typeface="Open Sans" charset="0"/>
                <a:cs typeface="Open Sans" charset="0"/>
              </a:rPr>
              <a:t>Idea</a:t>
            </a:r>
            <a:endParaRPr dirty="0">
              <a:solidFill>
                <a:schemeClr val="bg2"/>
              </a:solidFill>
              <a:latin typeface="Open Sans" charset="0"/>
              <a:ea typeface="Open Sans" charset="0"/>
              <a:cs typeface="Open Sans" charset="0"/>
            </a:endParaRPr>
          </a:p>
        </p:txBody>
      </p:sp>
      <p:sp>
        <p:nvSpPr>
          <p:cNvPr id="2" name="TextBox 1"/>
          <p:cNvSpPr txBox="1"/>
          <p:nvPr/>
        </p:nvSpPr>
        <p:spPr>
          <a:xfrm>
            <a:off x="3584500" y="80644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47038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smtClean="0">
                <a:solidFill>
                  <a:schemeClr val="bg2"/>
                </a:solidFill>
              </a:rPr>
              <a:t>The unawareness  of locals and foreigners using transport in the country.98% of people around Kigali and other places , they are unaware of their means of transport available at time. Many people complains , Face difficulties  moving around using private and public transport especially foreigners and locals .</a:t>
            </a:r>
            <a:endParaRPr lang="en-US" dirty="0">
              <a:solidFill>
                <a:schemeClr val="bg2"/>
              </a:solidFill>
            </a:endParaRPr>
          </a:p>
        </p:txBody>
      </p:sp>
      <p:grpSp>
        <p:nvGrpSpPr>
          <p:cNvPr id="7" name="Group 6"/>
          <p:cNvGrpSpPr/>
          <p:nvPr/>
        </p:nvGrpSpPr>
        <p:grpSpPr>
          <a:xfrm>
            <a:off x="0" y="10885714"/>
            <a:ext cx="24384000" cy="2830286"/>
            <a:chOff x="0" y="10885714"/>
            <a:chExt cx="24384000" cy="2830286"/>
          </a:xfrm>
        </p:grpSpPr>
        <p:grpSp>
          <p:nvGrpSpPr>
            <p:cNvPr id="4" name="Group 3"/>
            <p:cNvGrpSpPr/>
            <p:nvPr/>
          </p:nvGrpSpPr>
          <p:grpSpPr>
            <a:xfrm>
              <a:off x="0" y="10885714"/>
              <a:ext cx="24384000" cy="2830286"/>
              <a:chOff x="0" y="10885714"/>
              <a:chExt cx="24384000" cy="2830286"/>
            </a:xfrm>
          </p:grpSpPr>
          <p:sp>
            <p:nvSpPr>
              <p:cNvPr id="3" name="Rectangle 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8" name="Picture 17"/>
            <p:cNvPicPr>
              <a:picLocks noChangeAspect="1"/>
            </p:cNvPicPr>
            <p:nvPr/>
          </p:nvPicPr>
          <p:blipFill>
            <a:blip r:embed="rId6"/>
            <a:stretch>
              <a:fillRect/>
            </a:stretch>
          </p:blipFill>
          <p:spPr>
            <a:xfrm>
              <a:off x="19998636" y="11761259"/>
              <a:ext cx="1145571" cy="1145571"/>
            </a:xfrm>
            <a:prstGeom prst="rect">
              <a:avLst/>
            </a:prstGeom>
          </p:spPr>
        </p:pic>
        <p:pic>
          <p:nvPicPr>
            <p:cNvPr id="19" name="Picture 18"/>
            <p:cNvPicPr>
              <a:picLocks noChangeAspect="1"/>
            </p:cNvPicPr>
            <p:nvPr/>
          </p:nvPicPr>
          <p:blipFill>
            <a:blip r:embed="rId7"/>
            <a:stretch>
              <a:fillRect/>
            </a:stretch>
          </p:blipFill>
          <p:spPr>
            <a:xfrm>
              <a:off x="21766177" y="11761260"/>
              <a:ext cx="1145570" cy="1145570"/>
            </a:xfrm>
            <a:prstGeom prst="rect">
              <a:avLst/>
            </a:prstGeom>
          </p:spPr>
        </p:pic>
      </p:gr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intersection of Places ™ and integrated public transport data"/>
          <p:cNvSpPr txBox="1">
            <a:spLocks noGrp="1"/>
          </p:cNvSpPr>
          <p:nvPr>
            <p:ph type="title"/>
          </p:nvPr>
        </p:nvSpPr>
        <p:spPr>
          <a:xfrm>
            <a:off x="1454844" y="471056"/>
            <a:ext cx="20828001" cy="3143002"/>
          </a:xfrm>
          <a:prstGeom prst="rect">
            <a:avLst/>
          </a:prstGeom>
        </p:spPr>
        <p:txBody>
          <a:bodyPr anchor="t"/>
          <a:lstStyle/>
          <a:p>
            <a:pPr algn="ctr"/>
            <a:r>
              <a:rPr lang="en-US" dirty="0" smtClean="0">
                <a:solidFill>
                  <a:schemeClr val="bg2"/>
                </a:solidFill>
                <a:latin typeface="Open Sans" charset="0"/>
                <a:ea typeface="Open Sans" charset="0"/>
                <a:cs typeface="Open Sans" charset="0"/>
              </a:rPr>
              <a:t>Idea continue</a:t>
            </a:r>
            <a:endParaRPr dirty="0">
              <a:solidFill>
                <a:schemeClr val="bg2"/>
              </a:solidFill>
              <a:latin typeface="Open Sans" charset="0"/>
              <a:ea typeface="Open Sans" charset="0"/>
              <a:cs typeface="Open Sans" charset="0"/>
            </a:endParaRPr>
          </a:p>
        </p:txBody>
      </p:sp>
      <p:sp>
        <p:nvSpPr>
          <p:cNvPr id="2" name="TextBox 1"/>
          <p:cNvSpPr txBox="1"/>
          <p:nvPr/>
        </p:nvSpPr>
        <p:spPr>
          <a:xfrm>
            <a:off x="3584500" y="80644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554182" y="4367166"/>
            <a:ext cx="23525018" cy="65443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smtClean="0">
                <a:solidFill>
                  <a:schemeClr val="bg2"/>
                </a:solidFill>
              </a:rPr>
              <a:t>Increasing the number of people using their public and private transport when they are aware of the requirements needed in their journey</a:t>
            </a:r>
          </a:p>
          <a:p>
            <a:pPr marL="685800" indent="-685800">
              <a:buFont typeface="Arial" charset="0"/>
              <a:buChar char="•"/>
            </a:pPr>
            <a:r>
              <a:rPr lang="en-US" dirty="0" smtClean="0">
                <a:solidFill>
                  <a:schemeClr val="bg2"/>
                </a:solidFill>
              </a:rPr>
              <a:t>We created a website :www.memetransport.com that briefly provides all necessary requirements for one to begin and end a journey happy and aware. People can access  all information on the web concerning the types of transport , amount to pay , booking tickets, code numbers on buses, kilometers taken in journey and pictures of the place and all means of transport available in the local areas of interest.</a:t>
            </a:r>
            <a:endParaRPr lang="en-US" dirty="0">
              <a:solidFill>
                <a:schemeClr val="bg2"/>
              </a:solidFill>
            </a:endParaRPr>
          </a:p>
        </p:txBody>
      </p:sp>
      <p:grpSp>
        <p:nvGrpSpPr>
          <p:cNvPr id="7" name="Group 6"/>
          <p:cNvGrpSpPr/>
          <p:nvPr/>
        </p:nvGrpSpPr>
        <p:grpSpPr>
          <a:xfrm>
            <a:off x="0" y="10885714"/>
            <a:ext cx="24384000" cy="2830286"/>
            <a:chOff x="0" y="10885714"/>
            <a:chExt cx="24384000" cy="2830286"/>
          </a:xfrm>
        </p:grpSpPr>
        <p:grpSp>
          <p:nvGrpSpPr>
            <p:cNvPr id="4" name="Group 3"/>
            <p:cNvGrpSpPr/>
            <p:nvPr/>
          </p:nvGrpSpPr>
          <p:grpSpPr>
            <a:xfrm>
              <a:off x="0" y="10885714"/>
              <a:ext cx="24384000" cy="2830286"/>
              <a:chOff x="0" y="10885714"/>
              <a:chExt cx="24384000" cy="2830286"/>
            </a:xfrm>
          </p:grpSpPr>
          <p:sp>
            <p:nvSpPr>
              <p:cNvPr id="3" name="Rectangle 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8" name="Picture 17"/>
            <p:cNvPicPr>
              <a:picLocks noChangeAspect="1"/>
            </p:cNvPicPr>
            <p:nvPr/>
          </p:nvPicPr>
          <p:blipFill>
            <a:blip r:embed="rId6"/>
            <a:stretch>
              <a:fillRect/>
            </a:stretch>
          </p:blipFill>
          <p:spPr>
            <a:xfrm>
              <a:off x="19998636" y="11761259"/>
              <a:ext cx="1145571" cy="1145571"/>
            </a:xfrm>
            <a:prstGeom prst="rect">
              <a:avLst/>
            </a:prstGeom>
          </p:spPr>
        </p:pic>
        <p:pic>
          <p:nvPicPr>
            <p:cNvPr id="19" name="Picture 18"/>
            <p:cNvPicPr>
              <a:picLocks noChangeAspect="1"/>
            </p:cNvPicPr>
            <p:nvPr/>
          </p:nvPicPr>
          <p:blipFill>
            <a:blip r:embed="rId7"/>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123367695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he intersection of Places ™ and integrated public transport data"/>
          <p:cNvSpPr txBox="1">
            <a:spLocks noGrp="1"/>
          </p:cNvSpPr>
          <p:nvPr>
            <p:ph type="title"/>
          </p:nvPr>
        </p:nvSpPr>
        <p:spPr>
          <a:xfrm>
            <a:off x="647543" y="1452685"/>
            <a:ext cx="20828001" cy="2798618"/>
          </a:xfrm>
          <a:prstGeom prst="rect">
            <a:avLst/>
          </a:prstGeom>
        </p:spPr>
        <p:txBody>
          <a:bodyPr anchor="t"/>
          <a:lstStyle/>
          <a:p>
            <a:r>
              <a:rPr lang="en-US" dirty="0" smtClean="0">
                <a:solidFill>
                  <a:schemeClr val="tx1"/>
                </a:solidFill>
                <a:latin typeface="Open Sans" charset="0"/>
                <a:ea typeface="Open Sans" charset="0"/>
                <a:cs typeface="Open Sans" charset="0"/>
              </a:rPr>
              <a:t> </a:t>
            </a:r>
            <a:r>
              <a:rPr lang="en-US" dirty="0" smtClean="0">
                <a:solidFill>
                  <a:schemeClr val="bg2"/>
                </a:solidFill>
                <a:latin typeface="Open Sans" charset="0"/>
                <a:ea typeface="Open Sans" charset="0"/>
                <a:cs typeface="Open Sans" charset="0"/>
              </a:rPr>
              <a:t>Business Case</a:t>
            </a:r>
            <a:endParaRPr dirty="0">
              <a:solidFill>
                <a:schemeClr val="bg2"/>
              </a:solidFill>
              <a:latin typeface="Open Sans" charset="0"/>
              <a:ea typeface="Open Sans" charset="0"/>
              <a:cs typeface="Open Sans" charset="0"/>
            </a:endParaRPr>
          </a:p>
        </p:txBody>
      </p:sp>
      <p:sp>
        <p:nvSpPr>
          <p:cNvPr id="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526070" y="4251303"/>
            <a:ext cx="22333528" cy="65443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lvl="0">
              <a:defRPr/>
            </a:pPr>
            <a:r>
              <a:rPr lang="en-US" dirty="0">
                <a:solidFill>
                  <a:schemeClr val="tx1"/>
                </a:solidFill>
              </a:rPr>
              <a:t>.</a:t>
            </a:r>
            <a:r>
              <a:rPr lang="en-US" dirty="0">
                <a:solidFill>
                  <a:schemeClr val="bg2"/>
                </a:solidFill>
              </a:rPr>
              <a:t>Linking website with travelling agencies(RFTC,KBS, Tourist travel agencies).Making website public by giving brief details for local and foreigners, Through adververts and links from social media for live chat with clients.</a:t>
            </a:r>
          </a:p>
          <a:p>
            <a:pPr lvl="0">
              <a:defRPr/>
            </a:pPr>
            <a:r>
              <a:rPr lang="en-US" dirty="0">
                <a:solidFill>
                  <a:schemeClr val="bg2"/>
                </a:solidFill>
              </a:rPr>
              <a:t>.It will increase full awareness of clients in need of transport services details. With this web it will increase in and outside tourism ,it increase more </a:t>
            </a:r>
            <a:r>
              <a:rPr lang="en-US" dirty="0" smtClean="0">
                <a:solidFill>
                  <a:schemeClr val="bg2"/>
                </a:solidFill>
              </a:rPr>
              <a:t>number of satisfied clients It </a:t>
            </a:r>
            <a:r>
              <a:rPr lang="en-US" dirty="0">
                <a:solidFill>
                  <a:schemeClr val="bg2"/>
                </a:solidFill>
              </a:rPr>
              <a:t>helps </a:t>
            </a:r>
            <a:r>
              <a:rPr lang="en-US" dirty="0" smtClean="0">
                <a:solidFill>
                  <a:schemeClr val="bg2"/>
                </a:solidFill>
              </a:rPr>
              <a:t>clients </a:t>
            </a:r>
            <a:r>
              <a:rPr lang="en-US" dirty="0">
                <a:solidFill>
                  <a:schemeClr val="bg2"/>
                </a:solidFill>
              </a:rPr>
              <a:t>to save their time and help them to book their tickets </a:t>
            </a:r>
            <a:r>
              <a:rPr lang="en-US" dirty="0" smtClean="0">
                <a:solidFill>
                  <a:schemeClr val="bg2"/>
                </a:solidFill>
              </a:rPr>
              <a:t>using mobiles phone </a:t>
            </a:r>
            <a:r>
              <a:rPr lang="en-US" dirty="0">
                <a:solidFill>
                  <a:schemeClr val="bg2"/>
                </a:solidFill>
              </a:rPr>
              <a:t>, it will save environments and improve the security </a:t>
            </a:r>
            <a:r>
              <a:rPr lang="en-US" dirty="0" smtClean="0">
                <a:solidFill>
                  <a:schemeClr val="bg2"/>
                </a:solidFill>
              </a:rPr>
              <a:t>of the  </a:t>
            </a:r>
            <a:r>
              <a:rPr lang="en-US" dirty="0">
                <a:solidFill>
                  <a:schemeClr val="bg2"/>
                </a:solidFill>
              </a:rPr>
              <a:t>clients money.</a:t>
            </a:r>
          </a:p>
        </p:txBody>
      </p:sp>
      <p:grpSp>
        <p:nvGrpSpPr>
          <p:cNvPr id="13" name="Group 12"/>
          <p:cNvGrpSpPr/>
          <p:nvPr/>
        </p:nvGrpSpPr>
        <p:grpSpPr>
          <a:xfrm>
            <a:off x="0" y="10885714"/>
            <a:ext cx="24384000" cy="2830286"/>
            <a:chOff x="0" y="10885714"/>
            <a:chExt cx="24384000" cy="2830286"/>
          </a:xfrm>
        </p:grpSpPr>
        <p:sp>
          <p:nvSpPr>
            <p:cNvPr id="14" name="Rectangle 13"/>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mn-ea"/>
                <a:cs typeface="+mn-cs"/>
                <a:sym typeface="Helvetica Neue Medium"/>
              </a:endParaRPr>
            </a:p>
          </p:txBody>
        </p:sp>
        <p:pic>
          <p:nvPicPr>
            <p:cNvPr id="15" name="WhereIsMyTransport Logo RGB 144dpi white-transparent.png" descr="WhereIsMyTransport Logo RGB 144dpi white-transparent.png"/>
            <p:cNvPicPr>
              <a:picLocks noChangeAspect="1"/>
            </p:cNvPicPr>
            <p:nvPr/>
          </p:nvPicPr>
          <p:blipFill>
            <a:blip r:embed="rId2">
              <a:extLst/>
            </a:blip>
            <a:srcRect l="3220" r="3220"/>
            <a:stretch>
              <a:fillRect/>
            </a:stretch>
          </p:blipFill>
          <p:spPr>
            <a:xfrm>
              <a:off x="835489" y="11638823"/>
              <a:ext cx="6319474" cy="1234013"/>
            </a:xfrm>
            <a:prstGeom prst="rect">
              <a:avLst/>
            </a:prstGeom>
            <a:ln w="12700">
              <a:miter lim="400000"/>
            </a:ln>
          </p:spPr>
        </p:pic>
      </p:grpSp>
      <p:pic>
        <p:nvPicPr>
          <p:cNvPr id="8" name="officeArt object"/>
          <p:cNvPicPr preferRelativeResize="0">
            <a:picLocks noChangeAspect="1"/>
          </p:cNvPicPr>
          <p:nvPr/>
        </p:nvPicPr>
        <p:blipFill>
          <a:blip r:embed="rId3">
            <a:extLst/>
          </a:blip>
          <a:stretch>
            <a:fillRect/>
          </a:stretch>
        </p:blipFill>
        <p:spPr>
          <a:xfrm>
            <a:off x="7871804" y="11889544"/>
            <a:ext cx="9343719" cy="804184"/>
          </a:xfrm>
          <a:prstGeom prst="rect">
            <a:avLst/>
          </a:prstGeom>
          <a:ln w="12700" cap="flat">
            <a:noFill/>
            <a:miter lim="400000"/>
          </a:ln>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0" name="Picture 9"/>
          <p:cNvPicPr>
            <a:picLocks noChangeAspect="1"/>
          </p:cNvPicPr>
          <p:nvPr/>
        </p:nvPicPr>
        <p:blipFill>
          <a:blip r:embed="rId5"/>
          <a:stretch>
            <a:fillRect/>
          </a:stretch>
        </p:blipFill>
        <p:spPr>
          <a:xfrm>
            <a:off x="19998636" y="11761259"/>
            <a:ext cx="1145571" cy="1145571"/>
          </a:xfrm>
          <a:prstGeom prst="rect">
            <a:avLst/>
          </a:prstGeom>
        </p:spPr>
      </p:pic>
      <p:pic>
        <p:nvPicPr>
          <p:cNvPr id="11" name="Picture 10"/>
          <p:cNvPicPr>
            <a:picLocks noChangeAspect="1"/>
          </p:cNvPicPr>
          <p:nvPr/>
        </p:nvPicPr>
        <p:blipFill>
          <a:blip r:embed="rId6"/>
          <a:stretch>
            <a:fillRect/>
          </a:stretch>
        </p:blipFill>
        <p:spPr>
          <a:xfrm>
            <a:off x="21766177" y="11761260"/>
            <a:ext cx="1145570" cy="1145570"/>
          </a:xfrm>
          <a:prstGeom prst="rect">
            <a:avLst/>
          </a:prstGeom>
        </p:spPr>
      </p:pic>
    </p:spTree>
    <p:extLst>
      <p:ext uri="{BB962C8B-B14F-4D97-AF65-F5344CB8AC3E}">
        <p14:creationId xmlns:p14="http://schemas.microsoft.com/office/powerpoint/2010/main" val="287474755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intersection of Places ™ and integrated public transport data"/>
          <p:cNvSpPr txBox="1">
            <a:spLocks noGrp="1"/>
          </p:cNvSpPr>
          <p:nvPr>
            <p:ph type="title"/>
          </p:nvPr>
        </p:nvSpPr>
        <p:spPr>
          <a:xfrm>
            <a:off x="2129662" y="607917"/>
            <a:ext cx="20828001" cy="1581101"/>
          </a:xfrm>
          <a:prstGeom prst="rect">
            <a:avLst/>
          </a:prstGeom>
        </p:spPr>
        <p:txBody>
          <a:bodyPr anchor="t">
            <a:normAutofit fontScale="90000"/>
          </a:bodyPr>
          <a:lstStyle/>
          <a:p>
            <a:r>
              <a:rPr lang="en-US" dirty="0" smtClean="0">
                <a:solidFill>
                  <a:schemeClr val="bg2"/>
                </a:solidFill>
                <a:latin typeface="Open Sans" charset="0"/>
                <a:ea typeface="Open Sans" charset="0"/>
                <a:cs typeface="Open Sans" charset="0"/>
              </a:rPr>
              <a:t>Business case continue</a:t>
            </a:r>
            <a:endParaRPr dirty="0">
              <a:solidFill>
                <a:schemeClr val="bg2"/>
              </a:solidFill>
              <a:latin typeface="Open Sans" charset="0"/>
              <a:ea typeface="Open Sans" charset="0"/>
              <a:cs typeface="Open Sans" charset="0"/>
            </a:endParaRPr>
          </a:p>
        </p:txBody>
      </p:sp>
      <p:sp>
        <p:nvSpPr>
          <p:cNvPr id="2" name="TextBox 1"/>
          <p:cNvSpPr txBox="1"/>
          <p:nvPr/>
        </p:nvSpPr>
        <p:spPr>
          <a:xfrm>
            <a:off x="3584500" y="80644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47038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r>
              <a:rPr lang="en-US" dirty="0" smtClean="0">
                <a:solidFill>
                  <a:schemeClr val="bg2"/>
                </a:solidFill>
              </a:rPr>
              <a:t>.Users values will be realized when they join the web through login ,  Live chats, sign up using social media(WhatsApp and </a:t>
            </a:r>
            <a:r>
              <a:rPr lang="en-US" dirty="0">
                <a:solidFill>
                  <a:schemeClr val="bg2"/>
                </a:solidFill>
              </a:rPr>
              <a:t>F</a:t>
            </a:r>
            <a:r>
              <a:rPr lang="en-US" dirty="0" smtClean="0">
                <a:solidFill>
                  <a:schemeClr val="bg2"/>
                </a:solidFill>
              </a:rPr>
              <a:t>acebook messenger) and website link and also  on e-mails for weekly update.</a:t>
            </a:r>
          </a:p>
          <a:p>
            <a:r>
              <a:rPr lang="en-US" dirty="0" smtClean="0">
                <a:solidFill>
                  <a:schemeClr val="bg2"/>
                </a:solidFill>
              </a:rPr>
              <a:t>. This projects can be monetized when clients login ,sign up to book tickets online and through travel agencies in indeed of this  profitable website .</a:t>
            </a:r>
            <a:endParaRPr lang="en-US" dirty="0">
              <a:solidFill>
                <a:schemeClr val="bg2"/>
              </a:solidFill>
            </a:endParaRPr>
          </a:p>
        </p:txBody>
      </p:sp>
      <p:grpSp>
        <p:nvGrpSpPr>
          <p:cNvPr id="7" name="Group 6"/>
          <p:cNvGrpSpPr/>
          <p:nvPr/>
        </p:nvGrpSpPr>
        <p:grpSpPr>
          <a:xfrm>
            <a:off x="0" y="10885714"/>
            <a:ext cx="24384000" cy="2830286"/>
            <a:chOff x="0" y="10885714"/>
            <a:chExt cx="24384000" cy="2830286"/>
          </a:xfrm>
        </p:grpSpPr>
        <p:grpSp>
          <p:nvGrpSpPr>
            <p:cNvPr id="4" name="Group 3"/>
            <p:cNvGrpSpPr/>
            <p:nvPr/>
          </p:nvGrpSpPr>
          <p:grpSpPr>
            <a:xfrm>
              <a:off x="0" y="10885714"/>
              <a:ext cx="24384000" cy="2830286"/>
              <a:chOff x="0" y="10885714"/>
              <a:chExt cx="24384000" cy="2830286"/>
            </a:xfrm>
          </p:grpSpPr>
          <p:sp>
            <p:nvSpPr>
              <p:cNvPr id="3" name="Rectangle 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8" name="Picture 17"/>
            <p:cNvPicPr>
              <a:picLocks noChangeAspect="1"/>
            </p:cNvPicPr>
            <p:nvPr/>
          </p:nvPicPr>
          <p:blipFill>
            <a:blip r:embed="rId6"/>
            <a:stretch>
              <a:fillRect/>
            </a:stretch>
          </p:blipFill>
          <p:spPr>
            <a:xfrm>
              <a:off x="19998636" y="11761259"/>
              <a:ext cx="1145571" cy="1145571"/>
            </a:xfrm>
            <a:prstGeom prst="rect">
              <a:avLst/>
            </a:prstGeom>
          </p:spPr>
        </p:pic>
        <p:pic>
          <p:nvPicPr>
            <p:cNvPr id="19" name="Picture 18"/>
            <p:cNvPicPr>
              <a:picLocks noChangeAspect="1"/>
            </p:cNvPicPr>
            <p:nvPr/>
          </p:nvPicPr>
          <p:blipFill>
            <a:blip r:embed="rId7"/>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92754411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Heading"/>
          <p:cNvSpPr txBox="1">
            <a:spLocks noGrp="1"/>
          </p:cNvSpPr>
          <p:nvPr>
            <p:ph type="title"/>
          </p:nvPr>
        </p:nvSpPr>
        <p:spPr>
          <a:xfrm>
            <a:off x="1454844" y="1765300"/>
            <a:ext cx="20828001" cy="1948657"/>
          </a:xfrm>
          <a:prstGeom prst="rect">
            <a:avLst/>
          </a:prstGeom>
        </p:spPr>
        <p:txBody>
          <a:bodyPr anchor="t"/>
          <a:lstStyle/>
          <a:p>
            <a:r>
              <a:rPr lang="en-US" dirty="0">
                <a:latin typeface="Open Sans" charset="0"/>
                <a:ea typeface="Open Sans" charset="0"/>
                <a:cs typeface="Open Sans" charset="0"/>
              </a:rPr>
              <a:t>Technology</a:t>
            </a:r>
            <a:endParaRPr dirty="0">
              <a:latin typeface="Open Sans" charset="0"/>
              <a:ea typeface="Open Sans" charset="0"/>
              <a:cs typeface="Open Sans" charset="0"/>
            </a:endParaRPr>
          </a:p>
        </p:txBody>
      </p:sp>
      <p:pic>
        <p:nvPicPr>
          <p:cNvPr id="131" name="ConnectGauteng-Logo-Navy2x.png" descr="ConnectGauteng-Logo-Navy2x.png"/>
          <p:cNvPicPr>
            <a:picLocks noChangeAspect="1"/>
          </p:cNvPicPr>
          <p:nvPr/>
        </p:nvPicPr>
        <p:blipFill>
          <a:blip r:embed="rId2">
            <a:extLst/>
          </a:blip>
          <a:stretch>
            <a:fillRect/>
          </a:stretch>
        </p:blipFill>
        <p:spPr>
          <a:xfrm>
            <a:off x="1454844" y="11529184"/>
            <a:ext cx="7938844" cy="777725"/>
          </a:xfrm>
          <a:prstGeom prst="rect">
            <a:avLst/>
          </a:prstGeom>
          <a:ln w="12700">
            <a:miter lim="400000"/>
          </a:ln>
        </p:spPr>
      </p:pic>
      <p:sp>
        <p:nvSpPr>
          <p:cNvPr id="12"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378360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smtClean="0">
                <a:solidFill>
                  <a:schemeClr val="bg2"/>
                </a:solidFill>
              </a:rPr>
              <a:t>The JavaScript SDK on the website, Photoshop mockup creation, editors:-Atom and subline, database tools: -xamp control panel and MySQL server and the Browser: Google and internet explorer</a:t>
            </a:r>
          </a:p>
          <a:p>
            <a:endParaRPr lang="en-US" dirty="0">
              <a:solidFill>
                <a:schemeClr val="bg2"/>
              </a:solidFill>
            </a:endParaRPr>
          </a:p>
        </p:txBody>
      </p:sp>
      <p:grpSp>
        <p:nvGrpSpPr>
          <p:cNvPr id="13" name="Group 12"/>
          <p:cNvGrpSpPr/>
          <p:nvPr/>
        </p:nvGrpSpPr>
        <p:grpSpPr>
          <a:xfrm>
            <a:off x="0" y="10885714"/>
            <a:ext cx="24384000" cy="2830286"/>
            <a:chOff x="0" y="10885714"/>
            <a:chExt cx="24384000" cy="2830286"/>
          </a:xfrm>
        </p:grpSpPr>
        <p:sp>
          <p:nvSpPr>
            <p:cNvPr id="14" name="Rectangle 13"/>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16"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grpSp>
        <p:nvGrpSpPr>
          <p:cNvPr id="9" name="Group 8"/>
          <p:cNvGrpSpPr/>
          <p:nvPr/>
        </p:nvGrpSpPr>
        <p:grpSpPr>
          <a:xfrm>
            <a:off x="-10885" y="10874829"/>
            <a:ext cx="24384000" cy="2830286"/>
            <a:chOff x="0" y="10885714"/>
            <a:chExt cx="24384000" cy="2830286"/>
          </a:xfrm>
        </p:grpSpPr>
        <p:grpSp>
          <p:nvGrpSpPr>
            <p:cNvPr id="10" name="Group 9"/>
            <p:cNvGrpSpPr/>
            <p:nvPr/>
          </p:nvGrpSpPr>
          <p:grpSpPr>
            <a:xfrm>
              <a:off x="0" y="10885714"/>
              <a:ext cx="24384000" cy="2830286"/>
              <a:chOff x="0" y="10885714"/>
              <a:chExt cx="24384000" cy="2830286"/>
            </a:xfrm>
          </p:grpSpPr>
          <p:sp>
            <p:nvSpPr>
              <p:cNvPr id="18" name="Rectangle 17"/>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0"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7" name="Picture 16"/>
            <p:cNvPicPr>
              <a:picLocks noChangeAspect="1"/>
            </p:cNvPicPr>
            <p:nvPr/>
          </p:nvPicPr>
          <p:blipFill>
            <a:blip r:embed="rId6"/>
            <a:stretch>
              <a:fillRect/>
            </a:stretch>
          </p:blipFill>
          <p:spPr>
            <a:xfrm>
              <a:off x="20049870" y="11401915"/>
              <a:ext cx="3060700" cy="2006600"/>
            </a:xfrm>
            <a:prstGeom prst="rect">
              <a:avLst/>
            </a:prstGeom>
          </p:spPr>
        </p:pic>
      </p:grpSp>
      <p:grpSp>
        <p:nvGrpSpPr>
          <p:cNvPr id="21" name="Group 20"/>
          <p:cNvGrpSpPr/>
          <p:nvPr/>
        </p:nvGrpSpPr>
        <p:grpSpPr>
          <a:xfrm>
            <a:off x="25400" y="10860314"/>
            <a:ext cx="24384000" cy="2830286"/>
            <a:chOff x="0" y="10885714"/>
            <a:chExt cx="24384000" cy="2830286"/>
          </a:xfrm>
        </p:grpSpPr>
        <p:grpSp>
          <p:nvGrpSpPr>
            <p:cNvPr id="22" name="Group 21"/>
            <p:cNvGrpSpPr/>
            <p:nvPr/>
          </p:nvGrpSpPr>
          <p:grpSpPr>
            <a:xfrm>
              <a:off x="0" y="10885714"/>
              <a:ext cx="24384000" cy="2830286"/>
              <a:chOff x="0" y="10885714"/>
              <a:chExt cx="24384000" cy="2830286"/>
            </a:xfrm>
          </p:grpSpPr>
          <p:sp>
            <p:nvSpPr>
              <p:cNvPr id="26" name="Rectangle 25"/>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8"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24" name="Picture 23"/>
            <p:cNvPicPr>
              <a:picLocks noChangeAspect="1"/>
            </p:cNvPicPr>
            <p:nvPr/>
          </p:nvPicPr>
          <p:blipFill>
            <a:blip r:embed="rId7"/>
            <a:stretch>
              <a:fillRect/>
            </a:stretch>
          </p:blipFill>
          <p:spPr>
            <a:xfrm>
              <a:off x="19998636" y="11761259"/>
              <a:ext cx="1145571" cy="1145571"/>
            </a:xfrm>
            <a:prstGeom prst="rect">
              <a:avLst/>
            </a:prstGeom>
          </p:spPr>
        </p:pic>
        <p:pic>
          <p:nvPicPr>
            <p:cNvPr id="25" name="Picture 24"/>
            <p:cNvPicPr>
              <a:picLocks noChangeAspect="1"/>
            </p:cNvPicPr>
            <p:nvPr/>
          </p:nvPicPr>
          <p:blipFill>
            <a:blip r:embed="rId8"/>
            <a:stretch>
              <a:fillRect/>
            </a:stretch>
          </p:blipFill>
          <p:spPr>
            <a:xfrm>
              <a:off x="21766177" y="11761260"/>
              <a:ext cx="1145570" cy="1145570"/>
            </a:xfrm>
            <a:prstGeom prst="rect">
              <a:avLst/>
            </a:prstGeom>
          </p:spPr>
        </p:pic>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Heading"/>
          <p:cNvSpPr txBox="1">
            <a:spLocks noGrp="1"/>
          </p:cNvSpPr>
          <p:nvPr>
            <p:ph type="title"/>
          </p:nvPr>
        </p:nvSpPr>
        <p:spPr>
          <a:xfrm>
            <a:off x="1454844" y="1765300"/>
            <a:ext cx="20828001" cy="1948657"/>
          </a:xfrm>
          <a:prstGeom prst="rect">
            <a:avLst/>
          </a:prstGeom>
        </p:spPr>
        <p:txBody>
          <a:bodyPr anchor="t"/>
          <a:lstStyle/>
          <a:p>
            <a:r>
              <a:rPr lang="en-US" dirty="0">
                <a:solidFill>
                  <a:schemeClr val="bg2"/>
                </a:solidFill>
                <a:latin typeface="Open Sans" charset="0"/>
                <a:ea typeface="Open Sans" charset="0"/>
                <a:cs typeface="Open Sans" charset="0"/>
              </a:rPr>
              <a:t>Experience</a:t>
            </a:r>
            <a:endParaRPr dirty="0">
              <a:solidFill>
                <a:schemeClr val="bg2"/>
              </a:solidFill>
              <a:latin typeface="Open Sans" charset="0"/>
              <a:ea typeface="Open Sans" charset="0"/>
              <a:cs typeface="Open Sans" charset="0"/>
            </a:endParaRPr>
          </a:p>
        </p:txBody>
      </p:sp>
      <p:pic>
        <p:nvPicPr>
          <p:cNvPr id="131" name="ConnectGauteng-Logo-Navy2x.png" descr="ConnectGauteng-Logo-Navy2x.png"/>
          <p:cNvPicPr>
            <a:picLocks noChangeAspect="1"/>
          </p:cNvPicPr>
          <p:nvPr/>
        </p:nvPicPr>
        <p:blipFill>
          <a:blip r:embed="rId2">
            <a:extLst/>
          </a:blip>
          <a:stretch>
            <a:fillRect/>
          </a:stretch>
        </p:blipFill>
        <p:spPr>
          <a:xfrm>
            <a:off x="1454844" y="11529184"/>
            <a:ext cx="7938844" cy="777725"/>
          </a:xfrm>
          <a:prstGeom prst="rect">
            <a:avLst/>
          </a:prstGeom>
          <a:ln w="12700">
            <a:miter lim="400000"/>
          </a:ln>
        </p:spPr>
      </p:pic>
      <p:sp>
        <p:nvSpPr>
          <p:cNvPr id="12"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378360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a:solidFill>
                  <a:schemeClr val="bg2"/>
                </a:solidFill>
              </a:rPr>
              <a:t>Working hand in hand with travel agencies, and we will collaborate with a company that will facilitate in online tickets payment using banks , mobile money, visa card, pay pal , master card , </a:t>
            </a:r>
            <a:r>
              <a:rPr lang="en-US" dirty="0" err="1" smtClean="0">
                <a:solidFill>
                  <a:schemeClr val="bg2"/>
                </a:solidFill>
              </a:rPr>
              <a:t>MPessa</a:t>
            </a:r>
            <a:r>
              <a:rPr lang="en-US" dirty="0" smtClean="0">
                <a:solidFill>
                  <a:schemeClr val="bg2"/>
                </a:solidFill>
              </a:rPr>
              <a:t>( Kenya and Uganda).</a:t>
            </a:r>
            <a:endParaRPr lang="en-US" dirty="0">
              <a:solidFill>
                <a:schemeClr val="bg2"/>
              </a:solidFill>
            </a:endParaRPr>
          </a:p>
          <a:p>
            <a:pPr marL="685800" indent="-685800">
              <a:buFont typeface="Arial" charset="0"/>
              <a:buChar char="•"/>
            </a:pPr>
            <a:r>
              <a:rPr lang="en-US" dirty="0">
                <a:solidFill>
                  <a:schemeClr val="bg2"/>
                </a:solidFill>
              </a:rPr>
              <a:t>Basic knowledge </a:t>
            </a:r>
            <a:r>
              <a:rPr lang="en-US" dirty="0" smtClean="0">
                <a:solidFill>
                  <a:schemeClr val="bg2"/>
                </a:solidFill>
              </a:rPr>
              <a:t>on internet</a:t>
            </a:r>
            <a:endParaRPr lang="en-US" dirty="0">
              <a:solidFill>
                <a:schemeClr val="bg2"/>
              </a:solidFill>
            </a:endParaRPr>
          </a:p>
        </p:txBody>
      </p:sp>
      <p:grpSp>
        <p:nvGrpSpPr>
          <p:cNvPr id="13" name="Group 12"/>
          <p:cNvGrpSpPr/>
          <p:nvPr/>
        </p:nvGrpSpPr>
        <p:grpSpPr>
          <a:xfrm>
            <a:off x="0" y="10885714"/>
            <a:ext cx="24384000" cy="2830286"/>
            <a:chOff x="0" y="10885714"/>
            <a:chExt cx="24384000" cy="2830286"/>
          </a:xfrm>
        </p:grpSpPr>
        <p:sp>
          <p:nvSpPr>
            <p:cNvPr id="14" name="Rectangle 13"/>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16"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grpSp>
        <p:nvGrpSpPr>
          <p:cNvPr id="9" name="Group 8"/>
          <p:cNvGrpSpPr/>
          <p:nvPr/>
        </p:nvGrpSpPr>
        <p:grpSpPr>
          <a:xfrm>
            <a:off x="-10885" y="10874829"/>
            <a:ext cx="24384000" cy="2830286"/>
            <a:chOff x="0" y="10885714"/>
            <a:chExt cx="24384000" cy="2830286"/>
          </a:xfrm>
        </p:grpSpPr>
        <p:grpSp>
          <p:nvGrpSpPr>
            <p:cNvPr id="10" name="Group 9"/>
            <p:cNvGrpSpPr/>
            <p:nvPr/>
          </p:nvGrpSpPr>
          <p:grpSpPr>
            <a:xfrm>
              <a:off x="0" y="10885714"/>
              <a:ext cx="24384000" cy="2830286"/>
              <a:chOff x="0" y="10885714"/>
              <a:chExt cx="24384000" cy="2830286"/>
            </a:xfrm>
          </p:grpSpPr>
          <p:sp>
            <p:nvSpPr>
              <p:cNvPr id="18" name="Rectangle 17"/>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0"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7" name="Picture 16"/>
            <p:cNvPicPr>
              <a:picLocks noChangeAspect="1"/>
            </p:cNvPicPr>
            <p:nvPr/>
          </p:nvPicPr>
          <p:blipFill>
            <a:blip r:embed="rId6"/>
            <a:stretch>
              <a:fillRect/>
            </a:stretch>
          </p:blipFill>
          <p:spPr>
            <a:xfrm>
              <a:off x="20049870" y="11401915"/>
              <a:ext cx="3060700" cy="2006600"/>
            </a:xfrm>
            <a:prstGeom prst="rect">
              <a:avLst/>
            </a:prstGeom>
          </p:spPr>
        </p:pic>
      </p:grpSp>
      <p:grpSp>
        <p:nvGrpSpPr>
          <p:cNvPr id="21" name="Group 20"/>
          <p:cNvGrpSpPr/>
          <p:nvPr/>
        </p:nvGrpSpPr>
        <p:grpSpPr>
          <a:xfrm>
            <a:off x="25400" y="10860314"/>
            <a:ext cx="24384000" cy="2830286"/>
            <a:chOff x="0" y="10885714"/>
            <a:chExt cx="24384000" cy="2830286"/>
          </a:xfrm>
        </p:grpSpPr>
        <p:grpSp>
          <p:nvGrpSpPr>
            <p:cNvPr id="22" name="Group 21"/>
            <p:cNvGrpSpPr/>
            <p:nvPr/>
          </p:nvGrpSpPr>
          <p:grpSpPr>
            <a:xfrm>
              <a:off x="0" y="10885714"/>
              <a:ext cx="24384000" cy="2830286"/>
              <a:chOff x="0" y="10885714"/>
              <a:chExt cx="24384000" cy="2830286"/>
            </a:xfrm>
          </p:grpSpPr>
          <p:sp>
            <p:nvSpPr>
              <p:cNvPr id="26" name="Rectangle 25"/>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8"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24" name="Picture 23"/>
            <p:cNvPicPr>
              <a:picLocks noChangeAspect="1"/>
            </p:cNvPicPr>
            <p:nvPr/>
          </p:nvPicPr>
          <p:blipFill>
            <a:blip r:embed="rId7"/>
            <a:stretch>
              <a:fillRect/>
            </a:stretch>
          </p:blipFill>
          <p:spPr>
            <a:xfrm>
              <a:off x="19998636" y="11761259"/>
              <a:ext cx="1145571" cy="1145571"/>
            </a:xfrm>
            <a:prstGeom prst="rect">
              <a:avLst/>
            </a:prstGeom>
          </p:spPr>
        </p:pic>
        <p:pic>
          <p:nvPicPr>
            <p:cNvPr id="25" name="Picture 24"/>
            <p:cNvPicPr>
              <a:picLocks noChangeAspect="1"/>
            </p:cNvPicPr>
            <p:nvPr/>
          </p:nvPicPr>
          <p:blipFill>
            <a:blip r:embed="rId8"/>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209181537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564" y="98856"/>
            <a:ext cx="23255416" cy="2486532"/>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64" y="1530696"/>
            <a:ext cx="23255416" cy="11938168"/>
          </a:xfrm>
          <a:prstGeom prst="rect">
            <a:avLst/>
          </a:prstGeom>
        </p:spPr>
      </p:pic>
      <p:grpSp>
        <p:nvGrpSpPr>
          <p:cNvPr id="6" name="Group 5"/>
          <p:cNvGrpSpPr/>
          <p:nvPr/>
        </p:nvGrpSpPr>
        <p:grpSpPr>
          <a:xfrm>
            <a:off x="11973703" y="12900461"/>
            <a:ext cx="1861762" cy="378934"/>
            <a:chOff x="4547286" y="3669957"/>
            <a:chExt cx="930881" cy="189467"/>
          </a:xfrm>
        </p:grpSpPr>
        <p:sp>
          <p:nvSpPr>
            <p:cNvPr id="7" name="Oval 6"/>
            <p:cNvSpPr/>
            <p:nvPr/>
          </p:nvSpPr>
          <p:spPr>
            <a:xfrm>
              <a:off x="4547286" y="3669957"/>
              <a:ext cx="185352" cy="1729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8" name="Oval 7"/>
            <p:cNvSpPr/>
            <p:nvPr/>
          </p:nvSpPr>
          <p:spPr>
            <a:xfrm>
              <a:off x="4922112" y="3674073"/>
              <a:ext cx="185352" cy="172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9" name="Oval 8"/>
            <p:cNvSpPr/>
            <p:nvPr/>
          </p:nvSpPr>
          <p:spPr>
            <a:xfrm>
              <a:off x="5292815" y="3686430"/>
              <a:ext cx="185352" cy="172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grpSp>
      <p:pic>
        <p:nvPicPr>
          <p:cNvPr id="10" name="Picture 9">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72" y="83479"/>
            <a:ext cx="6679364" cy="1142858"/>
          </a:xfrm>
          <a:prstGeom prst="rect">
            <a:avLst/>
          </a:prstGeom>
        </p:spPr>
      </p:pic>
      <p:sp>
        <p:nvSpPr>
          <p:cNvPr id="12" name="Rectangle 11">
            <a:hlinkClick r:id="rId5" action="ppaction://hlinksldjump"/>
          </p:cNvPr>
          <p:cNvSpPr/>
          <p:nvPr/>
        </p:nvSpPr>
        <p:spPr>
          <a:xfrm>
            <a:off x="14202038"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Discover</a:t>
            </a:r>
          </a:p>
        </p:txBody>
      </p:sp>
      <p:sp>
        <p:nvSpPr>
          <p:cNvPr id="13" name="Rectangle 12"/>
          <p:cNvSpPr/>
          <p:nvPr/>
        </p:nvSpPr>
        <p:spPr>
          <a:xfrm>
            <a:off x="17068807" y="422325"/>
            <a:ext cx="2850286"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Contact Us</a:t>
            </a:r>
          </a:p>
        </p:txBody>
      </p:sp>
      <p:sp>
        <p:nvSpPr>
          <p:cNvPr id="14" name="Rectangle 13"/>
          <p:cNvSpPr/>
          <p:nvPr/>
        </p:nvSpPr>
        <p:spPr>
          <a:xfrm>
            <a:off x="20479290"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About Us</a:t>
            </a:r>
          </a:p>
        </p:txBody>
      </p:sp>
      <p:sp>
        <p:nvSpPr>
          <p:cNvPr id="15" name="Rounded Rectangle 14"/>
          <p:cNvSpPr/>
          <p:nvPr/>
        </p:nvSpPr>
        <p:spPr>
          <a:xfrm>
            <a:off x="11244628" y="465717"/>
            <a:ext cx="2397212" cy="787530"/>
          </a:xfrm>
          <a:prstGeom prst="roundRect">
            <a:avLst/>
          </a:prstGeom>
          <a:solidFill>
            <a:schemeClr val="accent4">
              <a:lumMod val="60000"/>
              <a:lumOff val="4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dirty="0">
              <a:solidFill>
                <a:prstClr val="white"/>
              </a:solidFill>
              <a:latin typeface="Calibri" panose="020F0502020204030204"/>
            </a:endParaRPr>
          </a:p>
        </p:txBody>
      </p:sp>
      <p:sp>
        <p:nvSpPr>
          <p:cNvPr id="16" name="Rectangle 15">
            <a:hlinkClick r:id="rId3" action="ppaction://hlinksldjump"/>
          </p:cNvPr>
          <p:cNvSpPr/>
          <p:nvPr/>
        </p:nvSpPr>
        <p:spPr>
          <a:xfrm>
            <a:off x="11203462" y="438807"/>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kern="1200" dirty="0">
                <a:solidFill>
                  <a:prstClr val="white"/>
                </a:solidFill>
                <a:latin typeface="Calibri" panose="020F0502020204030204"/>
              </a:rPr>
              <a:t>Home</a:t>
            </a:r>
          </a:p>
        </p:txBody>
      </p:sp>
      <p:sp>
        <p:nvSpPr>
          <p:cNvPr id="17" name="Rectangle 16">
            <a:hlinkClick r:id="rId6" action="ppaction://hlinksldjump"/>
          </p:cNvPr>
          <p:cNvSpPr/>
          <p:nvPr/>
        </p:nvSpPr>
        <p:spPr>
          <a:xfrm>
            <a:off x="8315337" y="7685902"/>
            <a:ext cx="6290350" cy="1804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Tree>
    <p:extLst>
      <p:ext uri="{BB962C8B-B14F-4D97-AF65-F5344CB8AC3E}">
        <p14:creationId xmlns:p14="http://schemas.microsoft.com/office/powerpoint/2010/main" val="2718709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564" y="98856"/>
            <a:ext cx="23255416" cy="1359244"/>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5" name="Picture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72" y="83479"/>
            <a:ext cx="6679364" cy="1142858"/>
          </a:xfrm>
          <a:prstGeom prst="rect">
            <a:avLst/>
          </a:prstGeom>
        </p:spPr>
      </p:pic>
      <p:sp>
        <p:nvSpPr>
          <p:cNvPr id="6" name="Rectangle 5">
            <a:hlinkClick r:id="rId2" action="ppaction://hlinksldjump"/>
          </p:cNvPr>
          <p:cNvSpPr/>
          <p:nvPr/>
        </p:nvSpPr>
        <p:spPr>
          <a:xfrm>
            <a:off x="11376460" y="438807"/>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Home</a:t>
            </a:r>
          </a:p>
        </p:txBody>
      </p:sp>
      <p:sp>
        <p:nvSpPr>
          <p:cNvPr id="8" name="Rectangle 7"/>
          <p:cNvSpPr/>
          <p:nvPr/>
        </p:nvSpPr>
        <p:spPr>
          <a:xfrm>
            <a:off x="17068807" y="422325"/>
            <a:ext cx="2850286"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Contact Us</a:t>
            </a:r>
          </a:p>
        </p:txBody>
      </p:sp>
      <p:sp>
        <p:nvSpPr>
          <p:cNvPr id="9" name="Rectangle 8"/>
          <p:cNvSpPr/>
          <p:nvPr/>
        </p:nvSpPr>
        <p:spPr>
          <a:xfrm>
            <a:off x="20479290" y="422325"/>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b="0" kern="1200" dirty="0">
                <a:solidFill>
                  <a:prstClr val="white"/>
                </a:solidFill>
                <a:latin typeface="Calibri" panose="020F0502020204030204"/>
              </a:rPr>
              <a:t>About Us</a:t>
            </a:r>
          </a:p>
        </p:txBody>
      </p:sp>
      <p:sp>
        <p:nvSpPr>
          <p:cNvPr id="10" name="Rectangle 9"/>
          <p:cNvSpPr/>
          <p:nvPr/>
        </p:nvSpPr>
        <p:spPr>
          <a:xfrm>
            <a:off x="469564" y="1458101"/>
            <a:ext cx="23255416" cy="719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64" y="1530697"/>
            <a:ext cx="23255416" cy="6525910"/>
          </a:xfrm>
          <a:prstGeom prst="rect">
            <a:avLst/>
          </a:prstGeom>
        </p:spPr>
      </p:pic>
      <p:grpSp>
        <p:nvGrpSpPr>
          <p:cNvPr id="15" name="Group 14"/>
          <p:cNvGrpSpPr/>
          <p:nvPr/>
        </p:nvGrpSpPr>
        <p:grpSpPr>
          <a:xfrm>
            <a:off x="10948087" y="7611769"/>
            <a:ext cx="1861762" cy="378934"/>
            <a:chOff x="4547286" y="3669957"/>
            <a:chExt cx="930881" cy="189467"/>
          </a:xfrm>
        </p:grpSpPr>
        <p:sp>
          <p:nvSpPr>
            <p:cNvPr id="12" name="Oval 11"/>
            <p:cNvSpPr/>
            <p:nvPr/>
          </p:nvSpPr>
          <p:spPr>
            <a:xfrm>
              <a:off x="4547286" y="3669957"/>
              <a:ext cx="185352" cy="1729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13" name="Oval 12"/>
            <p:cNvSpPr/>
            <p:nvPr/>
          </p:nvSpPr>
          <p:spPr>
            <a:xfrm>
              <a:off x="4922112" y="3674073"/>
              <a:ext cx="185352" cy="172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14" name="Oval 13"/>
            <p:cNvSpPr/>
            <p:nvPr/>
          </p:nvSpPr>
          <p:spPr>
            <a:xfrm>
              <a:off x="5292815" y="3686430"/>
              <a:ext cx="185352" cy="172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grpSp>
      <p:sp>
        <p:nvSpPr>
          <p:cNvPr id="16" name="Rectangle 15"/>
          <p:cNvSpPr/>
          <p:nvPr/>
        </p:nvSpPr>
        <p:spPr>
          <a:xfrm>
            <a:off x="391306" y="12999309"/>
            <a:ext cx="23255416" cy="693522"/>
          </a:xfrm>
          <a:prstGeom prst="rect">
            <a:avLst/>
          </a:prstGeom>
          <a:solidFill>
            <a:srgbClr val="00B0F0"/>
          </a:solidFill>
          <a:ln>
            <a:no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GB" sz="3600" b="0" kern="1200" dirty="0">
                <a:solidFill>
                  <a:prstClr val="black"/>
                </a:solidFill>
                <a:latin typeface="Calibri" panose="020F0502020204030204"/>
              </a:rPr>
              <a:t>Meme Transport Powered by Cheeris Group-2018</a:t>
            </a:r>
            <a:endParaRPr lang="en-US" sz="3600" b="0" kern="1200" dirty="0">
              <a:solidFill>
                <a:prstClr val="black"/>
              </a:solidFill>
              <a:latin typeface="Calibri" panose="020F0502020204030204"/>
            </a:endParaRPr>
          </a:p>
        </p:txBody>
      </p:sp>
      <p:sp>
        <p:nvSpPr>
          <p:cNvPr id="17" name="Rectangle 16"/>
          <p:cNvSpPr/>
          <p:nvPr/>
        </p:nvSpPr>
        <p:spPr>
          <a:xfrm>
            <a:off x="469564" y="8056607"/>
            <a:ext cx="23255416" cy="494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664" y="8097119"/>
            <a:ext cx="23264316" cy="4836286"/>
          </a:xfrm>
          <a:prstGeom prst="rect">
            <a:avLst/>
          </a:prstGeom>
        </p:spPr>
      </p:pic>
      <p:sp>
        <p:nvSpPr>
          <p:cNvPr id="19" name="Rounded Rectangle 18">
            <a:hlinkClick r:id="rId6" action="ppaction://hlinksldjump"/>
          </p:cNvPr>
          <p:cNvSpPr/>
          <p:nvPr/>
        </p:nvSpPr>
        <p:spPr>
          <a:xfrm>
            <a:off x="17843156" y="12801603"/>
            <a:ext cx="5881824" cy="8896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3600" b="0" kern="1200" dirty="0">
                <a:solidFill>
                  <a:prstClr val="white"/>
                </a:solidFill>
                <a:latin typeface="Calibri" panose="020F0502020204030204"/>
              </a:rPr>
              <a:t>Let's Chat – Online       </a:t>
            </a:r>
          </a:p>
        </p:txBody>
      </p:sp>
      <p:pic>
        <p:nvPicPr>
          <p:cNvPr id="20" name="Picture 19">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1367290" y="12651981"/>
            <a:ext cx="3314972" cy="1142858"/>
          </a:xfrm>
          <a:prstGeom prst="rect">
            <a:avLst/>
          </a:prstGeom>
        </p:spPr>
      </p:pic>
      <p:sp>
        <p:nvSpPr>
          <p:cNvPr id="21" name="Rounded Rectangle 20"/>
          <p:cNvSpPr/>
          <p:nvPr/>
        </p:nvSpPr>
        <p:spPr>
          <a:xfrm>
            <a:off x="14088464" y="554689"/>
            <a:ext cx="2397212" cy="787530"/>
          </a:xfrm>
          <a:prstGeom prst="roundRect">
            <a:avLst/>
          </a:prstGeom>
          <a:solidFill>
            <a:schemeClr val="accent4">
              <a:lumMod val="60000"/>
              <a:lumOff val="4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dirty="0">
              <a:solidFill>
                <a:prstClr val="white"/>
              </a:solidFill>
              <a:latin typeface="Calibri" panose="020F0502020204030204"/>
            </a:endParaRPr>
          </a:p>
        </p:txBody>
      </p:sp>
      <p:sp>
        <p:nvSpPr>
          <p:cNvPr id="22" name="Rectangle 21"/>
          <p:cNvSpPr/>
          <p:nvPr/>
        </p:nvSpPr>
        <p:spPr>
          <a:xfrm>
            <a:off x="14089494" y="506733"/>
            <a:ext cx="2471352" cy="83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r>
              <a:rPr lang="en-US" sz="4000" kern="1200" dirty="0">
                <a:solidFill>
                  <a:prstClr val="white"/>
                </a:solidFill>
                <a:latin typeface="Calibri" panose="020F0502020204030204"/>
              </a:rPr>
              <a:t>Discover</a:t>
            </a:r>
          </a:p>
        </p:txBody>
      </p:sp>
      <p:sp>
        <p:nvSpPr>
          <p:cNvPr id="23" name="Rectangle 22">
            <a:hlinkClick r:id="rId8" action="ppaction://hlinksldjump"/>
          </p:cNvPr>
          <p:cNvSpPr/>
          <p:nvPr/>
        </p:nvSpPr>
        <p:spPr>
          <a:xfrm>
            <a:off x="872197" y="9453491"/>
            <a:ext cx="4670474" cy="149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24" name="Rectangle 23">
            <a:hlinkClick r:id="rId9" action="ppaction://hlinksldjump"/>
          </p:cNvPr>
          <p:cNvSpPr/>
          <p:nvPr/>
        </p:nvSpPr>
        <p:spPr>
          <a:xfrm>
            <a:off x="6547219" y="9582811"/>
            <a:ext cx="4670474" cy="149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
        <p:nvSpPr>
          <p:cNvPr id="25" name="Rectangle 24">
            <a:hlinkClick r:id="rId10" action="ppaction://hlinksldjump"/>
          </p:cNvPr>
          <p:cNvSpPr/>
          <p:nvPr/>
        </p:nvSpPr>
        <p:spPr>
          <a:xfrm>
            <a:off x="8315337" y="4819136"/>
            <a:ext cx="6290350" cy="1112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800" hangingPunct="1"/>
            <a:endParaRPr lang="en-US" sz="3600" b="0" kern="1200">
              <a:solidFill>
                <a:prstClr val="white"/>
              </a:solidFill>
              <a:latin typeface="Calibri" panose="020F0502020204030204"/>
            </a:endParaRPr>
          </a:p>
        </p:txBody>
      </p:sp>
    </p:spTree>
    <p:extLst>
      <p:ext uri="{BB962C8B-B14F-4D97-AF65-F5344CB8AC3E}">
        <p14:creationId xmlns:p14="http://schemas.microsoft.com/office/powerpoint/2010/main" val="3664720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Connect Hackathons">
      <a:dk1>
        <a:srgbClr val="120B54"/>
      </a:dk1>
      <a:lt1>
        <a:srgbClr val="FFFFFF"/>
      </a:lt1>
      <a:dk2>
        <a:srgbClr val="281F8A"/>
      </a:dk2>
      <a:lt2>
        <a:srgbClr val="3C34A1"/>
      </a:lt2>
      <a:accent1>
        <a:srgbClr val="5850AE"/>
      </a:accent1>
      <a:accent2>
        <a:srgbClr val="F3CA35"/>
      </a:accent2>
      <a:accent3>
        <a:srgbClr val="EC2B61"/>
      </a:accent3>
      <a:accent4>
        <a:srgbClr val="04D5F1"/>
      </a:accent4>
      <a:accent5>
        <a:srgbClr val="914097"/>
      </a:accent5>
      <a:accent6>
        <a:srgbClr val="02FE98"/>
      </a:accent6>
      <a:hlink>
        <a:srgbClr val="03B1CA"/>
      </a:hlink>
      <a:folHlink>
        <a:srgbClr val="03B1CA"/>
      </a:folHlink>
    </a:clrScheme>
    <a:fontScheme name="White">
      <a:majorFont>
        <a:latin typeface="Montserrat"/>
        <a:ea typeface="Montserrat"/>
        <a:cs typeface="Montserrat"/>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a:ea typeface="Montserrat"/>
        <a:cs typeface="Montserrat"/>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1201</TotalTime>
  <Words>718</Words>
  <Application>Microsoft Office PowerPoint</Application>
  <PresentationFormat>Custom</PresentationFormat>
  <Paragraphs>91</Paragraphs>
  <Slides>14</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Calibri</vt:lpstr>
      <vt:lpstr>Calibri Light</vt:lpstr>
      <vt:lpstr>Helvetica Neue</vt:lpstr>
      <vt:lpstr>Helvetica Neue Light</vt:lpstr>
      <vt:lpstr>Helvetica Neue Medium</vt:lpstr>
      <vt:lpstr>Montserrat</vt:lpstr>
      <vt:lpstr>Open Sans</vt:lpstr>
      <vt:lpstr>Open Sans SemiBold</vt:lpstr>
      <vt:lpstr>White</vt:lpstr>
      <vt:lpstr>Office Theme</vt:lpstr>
      <vt:lpstr>PowerPoint Presentation</vt:lpstr>
      <vt:lpstr>Idea</vt:lpstr>
      <vt:lpstr>Idea continue</vt:lpstr>
      <vt:lpstr> Business Case</vt:lpstr>
      <vt:lpstr>Business case continue</vt:lpstr>
      <vt:lpstr>Technology</vt:lpstr>
      <vt:lpstr>Experience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GOlivier_Nation</dc:creator>
  <cp:lastModifiedBy>Windows User</cp:lastModifiedBy>
  <cp:revision>84</cp:revision>
  <dcterms:modified xsi:type="dcterms:W3CDTF">2018-03-25T05:21:32Z</dcterms:modified>
</cp:coreProperties>
</file>